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Lst>
  <p:sldIdLst>
    <p:sldId id="256" r:id="rId2"/>
    <p:sldId id="281" r:id="rId3"/>
    <p:sldId id="282" r:id="rId4"/>
    <p:sldId id="257" r:id="rId5"/>
    <p:sldId id="258" r:id="rId6"/>
    <p:sldId id="259" r:id="rId7"/>
    <p:sldId id="260" r:id="rId8"/>
    <p:sldId id="261" r:id="rId9"/>
    <p:sldId id="262" r:id="rId10"/>
    <p:sldId id="283" r:id="rId11"/>
    <p:sldId id="267" r:id="rId12"/>
    <p:sldId id="263" r:id="rId13"/>
    <p:sldId id="265" r:id="rId14"/>
    <p:sldId id="284" r:id="rId15"/>
    <p:sldId id="285" r:id="rId16"/>
    <p:sldId id="286" r:id="rId17"/>
    <p:sldId id="287" r:id="rId18"/>
    <p:sldId id="266" r:id="rId19"/>
    <p:sldId id="268" r:id="rId20"/>
    <p:sldId id="269" r:id="rId21"/>
    <p:sldId id="280" r:id="rId22"/>
    <p:sldId id="270" r:id="rId23"/>
    <p:sldId id="271" r:id="rId24"/>
    <p:sldId id="272" r:id="rId25"/>
    <p:sldId id="273" r:id="rId26"/>
    <p:sldId id="274" r:id="rId27"/>
    <p:sldId id="275" r:id="rId28"/>
    <p:sldId id="276" r:id="rId29"/>
    <p:sldId id="277" r:id="rId30"/>
    <p:sldId id="278" r:id="rId31"/>
    <p:sldId id="288" r:id="rId32"/>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104293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159121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43D0B8-DFE9-4848-88D3-0C1DC798E27E}" type="slidenum">
              <a:rPr lang="es-AR" smtClean="0"/>
              <a:pPr/>
              <a:t>‹Nº›</a:t>
            </a:fld>
            <a:endParaRPr lang="es-A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829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536D144E-27BE-47E2-BDCD-AB4C5E6632F0}" type="datetimeFigureOut">
              <a:rPr lang="es-AR" smtClean="0"/>
              <a:pPr/>
              <a:t>19/8/2022</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50198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536D144E-27BE-47E2-BDCD-AB4C5E6632F0}" type="datetimeFigureOut">
              <a:rPr lang="es-AR" smtClean="0"/>
              <a:pPr/>
              <a:t>19/8/2022</a:t>
            </a:fld>
            <a:endParaRPr lang="es-AR"/>
          </a:p>
        </p:txBody>
      </p:sp>
      <p:sp>
        <p:nvSpPr>
          <p:cNvPr id="6" name="Footer Placeholder 5"/>
          <p:cNvSpPr>
            <a:spLocks noGrp="1"/>
          </p:cNvSpPr>
          <p:nvPr>
            <p:ph type="ftr" sz="quarter" idx="11"/>
          </p:nvPr>
        </p:nvSpPr>
        <p:spPr/>
        <p:txBody>
          <a:bodyPr/>
          <a:lstStyle/>
          <a:p>
            <a:endParaRPr lang="es-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43D0B8-DFE9-4848-88D3-0C1DC798E27E}" type="slidenum">
              <a:rPr lang="es-AR" smtClean="0"/>
              <a:pPr/>
              <a:t>‹Nº›</a:t>
            </a:fld>
            <a:endParaRPr lang="es-A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281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536D144E-27BE-47E2-BDCD-AB4C5E6632F0}" type="datetimeFigureOut">
              <a:rPr lang="es-AR" smtClean="0"/>
              <a:pPr/>
              <a:t>19/8/2022</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1879537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1554758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392357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2876671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36D144E-27BE-47E2-BDCD-AB4C5E6632F0}" type="datetimeFigureOut">
              <a:rPr lang="es-AR" smtClean="0"/>
              <a:pPr/>
              <a:t>19/8/2022</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3574420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36D144E-27BE-47E2-BDCD-AB4C5E6632F0}" type="datetimeFigureOut">
              <a:rPr lang="es-AR" smtClean="0"/>
              <a:pPr/>
              <a:t>19/8/2022</a:t>
            </a:fld>
            <a:endParaRPr lang="es-AR"/>
          </a:p>
        </p:txBody>
      </p:sp>
      <p:sp>
        <p:nvSpPr>
          <p:cNvPr id="6" name="Footer Placeholder 5"/>
          <p:cNvSpPr>
            <a:spLocks noGrp="1"/>
          </p:cNvSpPr>
          <p:nvPr>
            <p:ph type="ftr" sz="quarter" idx="11"/>
          </p:nvPr>
        </p:nvSpPr>
        <p:spPr/>
        <p:txBody>
          <a:bodyPr/>
          <a:lstStyle/>
          <a:p>
            <a:endParaRPr lang="es-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328776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36D144E-27BE-47E2-BDCD-AB4C5E6632F0}" type="datetimeFigureOut">
              <a:rPr lang="es-AR" smtClean="0"/>
              <a:pPr/>
              <a:t>19/8/2022</a:t>
            </a:fld>
            <a:endParaRPr lang="es-AR"/>
          </a:p>
        </p:txBody>
      </p:sp>
      <p:sp>
        <p:nvSpPr>
          <p:cNvPr id="8" name="Footer Placeholder 7"/>
          <p:cNvSpPr>
            <a:spLocks noGrp="1"/>
          </p:cNvSpPr>
          <p:nvPr>
            <p:ph type="ftr" sz="quarter" idx="11"/>
          </p:nvPr>
        </p:nvSpPr>
        <p:spPr/>
        <p:txBody>
          <a:bodyPr/>
          <a:lstStyle/>
          <a:p>
            <a:endParaRPr lang="es-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104529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36D144E-27BE-47E2-BDCD-AB4C5E6632F0}" type="datetimeFigureOut">
              <a:rPr lang="es-AR" smtClean="0"/>
              <a:pPr/>
              <a:t>19/8/2022</a:t>
            </a:fld>
            <a:endParaRPr lang="es-AR"/>
          </a:p>
        </p:txBody>
      </p:sp>
      <p:sp>
        <p:nvSpPr>
          <p:cNvPr id="4" name="Footer Placeholder 3"/>
          <p:cNvSpPr>
            <a:spLocks noGrp="1"/>
          </p:cNvSpPr>
          <p:nvPr>
            <p:ph type="ftr" sz="quarter" idx="11"/>
          </p:nvPr>
        </p:nvSpPr>
        <p:spPr/>
        <p:txBody>
          <a:bodyPr/>
          <a:lstStyle/>
          <a:p>
            <a:endParaRPr lang="es-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748339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D144E-27BE-47E2-BDCD-AB4C5E6632F0}" type="datetimeFigureOut">
              <a:rPr lang="es-AR" smtClean="0"/>
              <a:pPr/>
              <a:t>19/8/2022</a:t>
            </a:fld>
            <a:endParaRPr lang="es-AR"/>
          </a:p>
        </p:txBody>
      </p:sp>
      <p:sp>
        <p:nvSpPr>
          <p:cNvPr id="3" name="Footer Placeholder 2"/>
          <p:cNvSpPr>
            <a:spLocks noGrp="1"/>
          </p:cNvSpPr>
          <p:nvPr>
            <p:ph type="ftr" sz="quarter" idx="11"/>
          </p:nvPr>
        </p:nvSpPr>
        <p:spPr/>
        <p:txBody>
          <a:bodyPr/>
          <a:lstStyle/>
          <a:p>
            <a:endParaRPr lang="es-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221663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36D144E-27BE-47E2-BDCD-AB4C5E6632F0}" type="datetimeFigureOut">
              <a:rPr lang="es-AR" smtClean="0"/>
              <a:pPr/>
              <a:t>19/8/2022</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394310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36D144E-27BE-47E2-BDCD-AB4C5E6632F0}" type="datetimeFigureOut">
              <a:rPr lang="es-AR" smtClean="0"/>
              <a:pPr/>
              <a:t>19/8/2022</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43D0B8-DFE9-4848-88D3-0C1DC798E27E}" type="slidenum">
              <a:rPr lang="es-AR" smtClean="0"/>
              <a:pPr/>
              <a:t>‹Nº›</a:t>
            </a:fld>
            <a:endParaRPr lang="es-AR"/>
          </a:p>
        </p:txBody>
      </p:sp>
    </p:spTree>
    <p:extLst>
      <p:ext uri="{BB962C8B-B14F-4D97-AF65-F5344CB8AC3E}">
        <p14:creationId xmlns:p14="http://schemas.microsoft.com/office/powerpoint/2010/main" val="396802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36D144E-27BE-47E2-BDCD-AB4C5E6632F0}" type="datetimeFigureOut">
              <a:rPr lang="es-AR" smtClean="0"/>
              <a:pPr/>
              <a:t>19/8/2022</a:t>
            </a:fld>
            <a:endParaRPr lang="es-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A43D0B8-DFE9-4848-88D3-0C1DC798E27E}" type="slidenum">
              <a:rPr lang="es-AR" smtClean="0"/>
              <a:pPr/>
              <a:t>‹Nº›</a:t>
            </a:fld>
            <a:endParaRPr lang="es-AR"/>
          </a:p>
        </p:txBody>
      </p:sp>
    </p:spTree>
    <p:extLst>
      <p:ext uri="{BB962C8B-B14F-4D97-AF65-F5344CB8AC3E}">
        <p14:creationId xmlns:p14="http://schemas.microsoft.com/office/powerpoint/2010/main" val="835998942"/>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2" r:id="rId15"/>
    <p:sldLayoutId id="214748385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98171" y="300446"/>
            <a:ext cx="9806441" cy="6034253"/>
          </a:xfrm>
        </p:spPr>
        <p:txBody>
          <a:bodyPr>
            <a:noAutofit/>
          </a:bodyPr>
          <a:lstStyle/>
          <a:p>
            <a:pPr algn="ctr"/>
            <a:r>
              <a:rPr lang="es-AR" sz="8000" dirty="0">
                <a:solidFill>
                  <a:schemeClr val="accent1"/>
                </a:solidFill>
                <a:latin typeface="Albertus Extra Bold" panose="020E0802040304020204" pitchFamily="34" charset="0"/>
              </a:rPr>
              <a:t>PRÁCTICAS</a:t>
            </a:r>
            <a:br>
              <a:rPr lang="es-AR" sz="8000" dirty="0">
                <a:solidFill>
                  <a:schemeClr val="accent1"/>
                </a:solidFill>
                <a:latin typeface="Albertus Extra Bold" panose="020E0802040304020204" pitchFamily="34" charset="0"/>
              </a:rPr>
            </a:br>
            <a:r>
              <a:rPr lang="es-AR" sz="8000" dirty="0">
                <a:solidFill>
                  <a:schemeClr val="accent1"/>
                </a:solidFill>
                <a:latin typeface="Albertus Extra Bold" panose="020E0802040304020204" pitchFamily="34" charset="0"/>
              </a:rPr>
              <a:t>CÓD. PROCESAL DE FAMILIA</a:t>
            </a:r>
            <a:br>
              <a:rPr lang="es-AR" sz="8000" dirty="0">
                <a:solidFill>
                  <a:schemeClr val="accent1"/>
                </a:solidFill>
                <a:latin typeface="Albertus Extra Bold" panose="020E0802040304020204" pitchFamily="34" charset="0"/>
              </a:rPr>
            </a:br>
            <a:r>
              <a:rPr lang="es-AR" sz="8000" dirty="0">
                <a:solidFill>
                  <a:schemeClr val="accent1"/>
                </a:solidFill>
                <a:latin typeface="Albertus Extra Bold" panose="020E0802040304020204" pitchFamily="34" charset="0"/>
              </a:rPr>
              <a:t>         </a:t>
            </a:r>
            <a:r>
              <a:rPr lang="es-AR" sz="2800" dirty="0">
                <a:solidFill>
                  <a:schemeClr val="accent1"/>
                </a:solidFill>
                <a:latin typeface="Albertus Extra Bold" panose="020E0802040304020204" pitchFamily="34" charset="0"/>
              </a:rPr>
              <a:t>Dr. Carlos Hugo Orozco</a:t>
            </a:r>
            <a:br>
              <a:rPr lang="es-AR" sz="2800" dirty="0">
                <a:solidFill>
                  <a:schemeClr val="accent1"/>
                </a:solidFill>
                <a:latin typeface="Albertus Extra Bold" panose="020E0802040304020204" pitchFamily="34" charset="0"/>
              </a:rPr>
            </a:br>
            <a:r>
              <a:rPr lang="es-AR" sz="2800" dirty="0">
                <a:solidFill>
                  <a:schemeClr val="accent1"/>
                </a:solidFill>
                <a:latin typeface="Albertus Extra Bold" panose="020E0802040304020204" pitchFamily="34" charset="0"/>
              </a:rPr>
              <a:t>                          Lic. Haydee Liliana Avila</a:t>
            </a:r>
            <a:br>
              <a:rPr lang="es-AR" sz="8000" dirty="0">
                <a:solidFill>
                  <a:schemeClr val="accent1"/>
                </a:solidFill>
                <a:latin typeface="Albertus Extra Bold" panose="020E0802040304020204" pitchFamily="34" charset="0"/>
              </a:rPr>
            </a:br>
            <a:endParaRPr lang="es-AR" sz="3200" dirty="0">
              <a:solidFill>
                <a:schemeClr val="accent1"/>
              </a:solidFill>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1107" y="169817"/>
            <a:ext cx="1762699" cy="1752600"/>
          </a:xfrm>
          <a:prstGeom prst="rect">
            <a:avLst/>
          </a:prstGeom>
        </p:spPr>
      </p:pic>
    </p:spTree>
    <p:extLst>
      <p:ext uri="{BB962C8B-B14F-4D97-AF65-F5344CB8AC3E}">
        <p14:creationId xmlns:p14="http://schemas.microsoft.com/office/powerpoint/2010/main" val="2236258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br>
              <a:rPr lang="es-AR" dirty="0"/>
            </a:br>
            <a:r>
              <a:rPr lang="es-AR" dirty="0"/>
              <a:t>Rol actual JUEZ/ JUEZA </a:t>
            </a:r>
          </a:p>
        </p:txBody>
      </p:sp>
      <p:sp>
        <p:nvSpPr>
          <p:cNvPr id="3" name="2 Marcador de contenido"/>
          <p:cNvSpPr>
            <a:spLocks noGrp="1"/>
          </p:cNvSpPr>
          <p:nvPr>
            <p:ph idx="1"/>
          </p:nvPr>
        </p:nvSpPr>
        <p:spPr/>
        <p:txBody>
          <a:bodyPr/>
          <a:lstStyle/>
          <a:p>
            <a:pPr>
              <a:lnSpc>
                <a:spcPct val="200000"/>
              </a:lnSpc>
            </a:pPr>
            <a:r>
              <a:rPr lang="es-AR" dirty="0"/>
              <a:t>Morello "el juez no es un fugitivo de la realidad, está inmerso en ella y no puede dejar de computar el clima económico-social ni las circunstancias generales que actúan en los fenómenos del tráfico" (24); treinta años después reiteró "ni el juez, ni el abogado, los operadores más finos del Derecho, son fugitivos de la realidad”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1303842"/>
          </a:xfrm>
        </p:spPr>
        <p:txBody>
          <a:bodyPr/>
          <a:lstStyle/>
          <a:p>
            <a:pPr algn="ctr"/>
            <a:r>
              <a:rPr lang="es-AR" dirty="0"/>
              <a:t>Qué es un expediente…</a:t>
            </a:r>
          </a:p>
        </p:txBody>
      </p:sp>
      <p:sp>
        <p:nvSpPr>
          <p:cNvPr id="3" name="Marcador de contenido 2"/>
          <p:cNvSpPr>
            <a:spLocks noGrp="1"/>
          </p:cNvSpPr>
          <p:nvPr>
            <p:ph idx="1"/>
          </p:nvPr>
        </p:nvSpPr>
        <p:spPr>
          <a:xfrm>
            <a:off x="2589212" y="2133600"/>
            <a:ext cx="8915400" cy="3777622"/>
          </a:xfrm>
        </p:spPr>
        <p:txBody>
          <a:bodyPr/>
          <a:lstStyle/>
          <a:p>
            <a:r>
              <a:rPr lang="es-AR" sz="2800" dirty="0"/>
              <a:t>Fuente documental</a:t>
            </a:r>
          </a:p>
          <a:p>
            <a:endParaRPr lang="es-AR" sz="2800" dirty="0"/>
          </a:p>
          <a:p>
            <a:r>
              <a:rPr lang="es-AR" sz="2800" dirty="0"/>
              <a:t>Registro de voces de los sujetos en los que se interviene </a:t>
            </a:r>
          </a:p>
          <a:p>
            <a:endParaRPr lang="es-AR" sz="2800" dirty="0"/>
          </a:p>
          <a:p>
            <a:r>
              <a:rPr lang="es-AR" sz="2800" dirty="0"/>
              <a:t>Registro de intervenciones de distintos agentes que van conformando el asunto justiciable</a:t>
            </a:r>
          </a:p>
          <a:p>
            <a:endParaRPr lang="es-AR" dirty="0"/>
          </a:p>
        </p:txBody>
      </p:sp>
    </p:spTree>
    <p:extLst>
      <p:ext uri="{BB962C8B-B14F-4D97-AF65-F5344CB8AC3E}">
        <p14:creationId xmlns:p14="http://schemas.microsoft.com/office/powerpoint/2010/main" val="193463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642830"/>
          </a:xfrm>
        </p:spPr>
        <p:txBody>
          <a:bodyPr>
            <a:normAutofit fontScale="90000"/>
          </a:bodyPr>
          <a:lstStyle/>
          <a:p>
            <a:r>
              <a:rPr lang="es-AR" dirty="0"/>
              <a:t>Audiencias. Pruebas. Medios de Prueba.</a:t>
            </a:r>
          </a:p>
        </p:txBody>
      </p:sp>
      <p:sp>
        <p:nvSpPr>
          <p:cNvPr id="3" name="Marcador de contenido 2"/>
          <p:cNvSpPr>
            <a:spLocks noGrp="1"/>
          </p:cNvSpPr>
          <p:nvPr>
            <p:ph idx="1"/>
          </p:nvPr>
        </p:nvSpPr>
        <p:spPr>
          <a:xfrm>
            <a:off x="2589212" y="1630496"/>
            <a:ext cx="8915400" cy="4693186"/>
          </a:xfrm>
        </p:spPr>
        <p:txBody>
          <a:bodyPr/>
          <a:lstStyle/>
          <a:p>
            <a:endParaRPr lang="es-AR" u="sng" dirty="0"/>
          </a:p>
          <a:p>
            <a:pPr algn="just"/>
            <a:r>
              <a:rPr lang="es-AR" sz="2000" b="1" u="sng" dirty="0">
                <a:latin typeface="Arial" panose="020B0604020202020204" pitchFamily="34" charset="0"/>
                <a:cs typeface="Arial" panose="020B0604020202020204" pitchFamily="34" charset="0"/>
              </a:rPr>
              <a:t>Audiencias</a:t>
            </a:r>
            <a:r>
              <a:rPr lang="es-AR" dirty="0"/>
              <a:t>: Se realizarán a puertas cerradas, pudiendo asistir las partes, la o el representante del Ministerio Público, sus defensoras o defensores y las personas que el Tribunal estime conveniente. Deben ser debidamente notificadas con anticipación; sin perjuicio de las dictadas con habilitación de día y hora.</a:t>
            </a:r>
          </a:p>
          <a:p>
            <a:pPr algn="just"/>
            <a:endParaRPr lang="es-AR" dirty="0"/>
          </a:p>
          <a:p>
            <a:pPr algn="just"/>
            <a:r>
              <a:rPr lang="es-AR" sz="2000" b="1" u="sng" dirty="0">
                <a:latin typeface="Arial" panose="020B0604020202020204" pitchFamily="34" charset="0"/>
                <a:cs typeface="Arial" panose="020B0604020202020204" pitchFamily="34" charset="0"/>
              </a:rPr>
              <a:t>Prueba</a:t>
            </a:r>
            <a:r>
              <a:rPr lang="es-AR" dirty="0"/>
              <a:t>: las partes deben prestar colaboración para la efectiva y adecuada producción de la prueba.</a:t>
            </a:r>
          </a:p>
          <a:p>
            <a:pPr algn="just"/>
            <a:endParaRPr lang="es-AR" dirty="0"/>
          </a:p>
          <a:p>
            <a:pPr algn="just"/>
            <a:r>
              <a:rPr lang="es-AR" sz="2000" b="1" u="sng" dirty="0">
                <a:latin typeface="Arial" panose="020B0604020202020204" pitchFamily="34" charset="0"/>
                <a:cs typeface="Arial" panose="020B0604020202020204" pitchFamily="34" charset="0"/>
              </a:rPr>
              <a:t>Medios de Prueba</a:t>
            </a:r>
            <a:r>
              <a:rPr lang="es-AR" dirty="0"/>
              <a:t>: los documentos, la confesión, el dictamen e informe de Peritas/os, la declaración de testigos, , el examen judicial.</a:t>
            </a:r>
          </a:p>
          <a:p>
            <a:pPr algn="just"/>
            <a:endParaRPr lang="es-AR" dirty="0"/>
          </a:p>
          <a:p>
            <a:endParaRPr lang="es-AR" dirty="0"/>
          </a:p>
          <a:p>
            <a:endParaRPr lang="es-AR" dirty="0"/>
          </a:p>
          <a:p>
            <a:endParaRPr lang="es-AR" dirty="0"/>
          </a:p>
        </p:txBody>
      </p:sp>
    </p:spTree>
    <p:extLst>
      <p:ext uri="{BB962C8B-B14F-4D97-AF65-F5344CB8AC3E}">
        <p14:creationId xmlns:p14="http://schemas.microsoft.com/office/powerpoint/2010/main" val="170080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5776690"/>
          </a:xfrm>
        </p:spPr>
        <p:txBody>
          <a:bodyPr>
            <a:normAutofit fontScale="90000"/>
          </a:bodyPr>
          <a:lstStyle/>
          <a:p>
            <a:pPr algn="just"/>
            <a:r>
              <a:rPr lang="es-AR" dirty="0"/>
              <a:t>El </a:t>
            </a:r>
            <a:r>
              <a:rPr lang="es-AR" b="1" dirty="0"/>
              <a:t>CPF</a:t>
            </a:r>
            <a:r>
              <a:rPr lang="es-AR" dirty="0"/>
              <a:t> constituye un cuerpo técnico de naturaleza y finalidad exclusivamente pericial que funciona bajo la dependencia del Superior Tribunal</a:t>
            </a:r>
            <a:br>
              <a:rPr lang="es-AR" dirty="0"/>
            </a:br>
            <a:r>
              <a:rPr lang="es-AR" dirty="0"/>
              <a:t>de Justicia. Su objeto es el auxilio específico a los órganos jurisdiccionales de la Justicia</a:t>
            </a:r>
            <a:br>
              <a:rPr lang="es-AR" dirty="0"/>
            </a:br>
            <a:r>
              <a:rPr lang="es-AR" dirty="0"/>
              <a:t>de la Provincia. Es el órgano que incluye, entre otras disciplinas científicas, las de</a:t>
            </a:r>
            <a:br>
              <a:rPr lang="es-AR" dirty="0"/>
            </a:br>
            <a:r>
              <a:rPr lang="es-AR" dirty="0"/>
              <a:t>Medicina Legal, Psiquiatría, Pediatría, Psicología, Trabajo Social, Criminalística, dentro de la Justicia Provincial.</a:t>
            </a:r>
          </a:p>
        </p:txBody>
      </p:sp>
    </p:spTree>
    <p:extLst>
      <p:ext uri="{BB962C8B-B14F-4D97-AF65-F5344CB8AC3E}">
        <p14:creationId xmlns:p14="http://schemas.microsoft.com/office/powerpoint/2010/main" val="4289516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973336"/>
          </a:xfrm>
        </p:spPr>
        <p:txBody>
          <a:bodyPr>
            <a:normAutofit fontScale="90000"/>
          </a:bodyPr>
          <a:lstStyle/>
          <a:p>
            <a:r>
              <a:rPr lang="es-AR" dirty="0"/>
              <a:t>Tipologías tradicionales de familia:</a:t>
            </a:r>
            <a:br>
              <a:rPr lang="es-AR" dirty="0"/>
            </a:br>
            <a:endParaRPr lang="es-AR" dirty="0"/>
          </a:p>
        </p:txBody>
      </p:sp>
      <p:sp>
        <p:nvSpPr>
          <p:cNvPr id="3" name="Marcador de contenido 2"/>
          <p:cNvSpPr>
            <a:spLocks noGrp="1"/>
          </p:cNvSpPr>
          <p:nvPr>
            <p:ph idx="1"/>
          </p:nvPr>
        </p:nvSpPr>
        <p:spPr>
          <a:xfrm>
            <a:off x="2589212" y="1817783"/>
            <a:ext cx="8915400" cy="4093439"/>
          </a:xfrm>
        </p:spPr>
        <p:txBody>
          <a:bodyPr/>
          <a:lstStyle/>
          <a:p>
            <a:pPr lvl="0"/>
            <a:endParaRPr lang="es-AR" b="1" dirty="0"/>
          </a:p>
          <a:p>
            <a:pPr lvl="0"/>
            <a:r>
              <a:rPr lang="es-AR" b="1" dirty="0"/>
              <a:t>Familia Nuclear</a:t>
            </a:r>
            <a:r>
              <a:rPr lang="es-AR" dirty="0"/>
              <a:t>: conformada por dos generaciones; padres e hijos, con vínculos afectivos.</a:t>
            </a:r>
          </a:p>
          <a:p>
            <a:pPr marL="0" indent="0">
              <a:buNone/>
            </a:pPr>
            <a:r>
              <a:rPr lang="es-AR" dirty="0"/>
              <a:t> </a:t>
            </a:r>
          </a:p>
          <a:p>
            <a:pPr lvl="0"/>
            <a:r>
              <a:rPr lang="es-AR" b="1" dirty="0"/>
              <a:t>Familia extensa o conjunta</a:t>
            </a:r>
            <a:r>
              <a:rPr lang="es-AR" dirty="0"/>
              <a:t>: está integrada por una pareja con o sin hijos y por otros miembros como parientes consanguíneos.</a:t>
            </a:r>
          </a:p>
          <a:p>
            <a:endParaRPr lang="es-AR" dirty="0"/>
          </a:p>
          <a:p>
            <a:endParaRPr lang="es-AR" dirty="0"/>
          </a:p>
          <a:p>
            <a:pPr lvl="0"/>
            <a:r>
              <a:rPr lang="es-AR" b="1" dirty="0"/>
              <a:t>Familia ampliada</a:t>
            </a:r>
            <a:r>
              <a:rPr lang="es-AR" dirty="0"/>
              <a:t>: derivada de la familia extensa o conjunta; permite la presencia de miembros no consanguíneos o convivientes afines.</a:t>
            </a:r>
          </a:p>
          <a:p>
            <a:endParaRPr lang="es-AR" dirty="0"/>
          </a:p>
        </p:txBody>
      </p:sp>
    </p:spTree>
    <p:extLst>
      <p:ext uri="{BB962C8B-B14F-4D97-AF65-F5344CB8AC3E}">
        <p14:creationId xmlns:p14="http://schemas.microsoft.com/office/powerpoint/2010/main" val="3468995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1509490"/>
          </a:xfrm>
        </p:spPr>
        <p:txBody>
          <a:bodyPr>
            <a:normAutofit fontScale="90000"/>
          </a:bodyPr>
          <a:lstStyle/>
          <a:p>
            <a:r>
              <a:rPr lang="es-AR" dirty="0"/>
              <a:t>En nuestra realidad nacional actual podríamos reconocer distintos modelos de familia (Carlos Eroles):</a:t>
            </a:r>
            <a:br>
              <a:rPr lang="es-AR" dirty="0"/>
            </a:br>
            <a:endParaRPr lang="es-AR" dirty="0"/>
          </a:p>
        </p:txBody>
      </p:sp>
      <p:sp>
        <p:nvSpPr>
          <p:cNvPr id="3" name="Marcador de contenido 2"/>
          <p:cNvSpPr>
            <a:spLocks noGrp="1"/>
          </p:cNvSpPr>
          <p:nvPr>
            <p:ph idx="1"/>
          </p:nvPr>
        </p:nvSpPr>
        <p:spPr>
          <a:xfrm>
            <a:off x="2592924" y="2401676"/>
            <a:ext cx="8911687" cy="4010139"/>
          </a:xfrm>
        </p:spPr>
        <p:txBody>
          <a:bodyPr/>
          <a:lstStyle/>
          <a:p>
            <a:pPr lvl="0" eaLnBrk="0" fontAlgn="base" hangingPunct="0"/>
            <a:endParaRPr lang="es-AR" b="1" dirty="0"/>
          </a:p>
          <a:p>
            <a:pPr lvl="0" eaLnBrk="0" fontAlgn="base" hangingPunct="0"/>
            <a:r>
              <a:rPr lang="es-AR" b="1" dirty="0"/>
              <a:t>Familia con vínculo jurídico  y/o religioso</a:t>
            </a:r>
            <a:r>
              <a:rPr lang="es-AR" dirty="0"/>
              <a:t>: por razones formales o firmes convicciones religiosas la pareja solemniza su unión matrimonial.</a:t>
            </a:r>
          </a:p>
          <a:p>
            <a:pPr lvl="0" eaLnBrk="0" fontAlgn="base" hangingPunct="0"/>
            <a:r>
              <a:rPr lang="es-AR" b="1" dirty="0"/>
              <a:t>Familia consensual o de hecho</a:t>
            </a:r>
            <a:r>
              <a:rPr lang="es-AR" dirty="0"/>
              <a:t>: vínculo estable, con características casi idénticas a la familia  con formalización  jurídica matrimonial.</a:t>
            </a:r>
          </a:p>
          <a:p>
            <a:pPr lvl="0" eaLnBrk="0" fontAlgn="base" hangingPunct="0"/>
            <a:r>
              <a:rPr lang="es-AR" b="1" dirty="0"/>
              <a:t>Familia nuclear</a:t>
            </a:r>
            <a:r>
              <a:rPr lang="es-AR" dirty="0"/>
              <a:t>: conformada por los padres y los hijos. </a:t>
            </a:r>
          </a:p>
          <a:p>
            <a:pPr lvl="0" eaLnBrk="0" fontAlgn="base" hangingPunct="0"/>
            <a:r>
              <a:rPr lang="es-AR" b="1" dirty="0"/>
              <a:t>Familia amplia o extensa</a:t>
            </a:r>
            <a:r>
              <a:rPr lang="es-AR" dirty="0"/>
              <a:t>: donde hay convivencia de tres generaciones y/o la presencia de otros familiares convivientes.</a:t>
            </a:r>
          </a:p>
          <a:p>
            <a:pPr lvl="0" eaLnBrk="0" fontAlgn="base" hangingPunct="0"/>
            <a:r>
              <a:rPr lang="es-AR" b="1" dirty="0"/>
              <a:t>Familia ampliada modificada</a:t>
            </a:r>
            <a:r>
              <a:rPr lang="es-AR" dirty="0"/>
              <a:t>: no hay convivencia, las relaciones entre los miembros tienden a un comportamiento  clánico.</a:t>
            </a:r>
          </a:p>
          <a:p>
            <a:endParaRPr lang="es-AR" dirty="0"/>
          </a:p>
        </p:txBody>
      </p:sp>
    </p:spTree>
    <p:extLst>
      <p:ext uri="{BB962C8B-B14F-4D97-AF65-F5344CB8AC3E}">
        <p14:creationId xmlns:p14="http://schemas.microsoft.com/office/powerpoint/2010/main" val="1821568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1"/>
            <a:ext cx="8911687" cy="532660"/>
          </a:xfrm>
        </p:spPr>
        <p:txBody>
          <a:bodyPr>
            <a:normAutofit fontScale="90000"/>
          </a:bodyPr>
          <a:lstStyle/>
          <a:p>
            <a:r>
              <a:rPr lang="es-AR" dirty="0"/>
              <a:t>Continuamos los modelos familiares….</a:t>
            </a:r>
          </a:p>
        </p:txBody>
      </p:sp>
      <p:sp>
        <p:nvSpPr>
          <p:cNvPr id="3" name="Marcador de contenido 2"/>
          <p:cNvSpPr>
            <a:spLocks noGrp="1"/>
          </p:cNvSpPr>
          <p:nvPr>
            <p:ph idx="1"/>
          </p:nvPr>
        </p:nvSpPr>
        <p:spPr>
          <a:xfrm>
            <a:off x="2587185" y="1421177"/>
            <a:ext cx="8915400" cy="4633265"/>
          </a:xfrm>
        </p:spPr>
        <p:txBody>
          <a:bodyPr>
            <a:normAutofit fontScale="92500" lnSpcReduction="20000"/>
          </a:bodyPr>
          <a:lstStyle/>
          <a:p>
            <a:pPr lvl="0" eaLnBrk="0" fontAlgn="base" hangingPunct="0"/>
            <a:r>
              <a:rPr lang="es-AR" b="1" dirty="0"/>
              <a:t>Familia monoparental</a:t>
            </a:r>
            <a:r>
              <a:rPr lang="es-AR" dirty="0"/>
              <a:t>: conformada por el o los hijos  y solamente el padre o la madre como cabeza de familia.</a:t>
            </a:r>
          </a:p>
          <a:p>
            <a:pPr lvl="0" eaLnBrk="0" fontAlgn="base" hangingPunct="0"/>
            <a:r>
              <a:rPr lang="es-AR" b="1" dirty="0"/>
              <a:t>Familia separada</a:t>
            </a:r>
            <a:r>
              <a:rPr lang="es-AR" dirty="0"/>
              <a:t>: padres separados que siguen siendo familia en la perspectiva del o los hijos. Este vínculo supérstite puede ser aceptado y armonio o no aceptado y conflictivo.</a:t>
            </a:r>
          </a:p>
          <a:p>
            <a:pPr lvl="0" eaLnBrk="0" fontAlgn="base" hangingPunct="0"/>
            <a:r>
              <a:rPr lang="es-AR" b="1" dirty="0"/>
              <a:t>Familia reconstituida o ensamblada con o sin convivencia de hijos de distintas  uniones</a:t>
            </a:r>
            <a:r>
              <a:rPr lang="es-AR" dirty="0"/>
              <a:t>: es el grupo familiar conformado por una pareja que ha tenido (uno o ambos) experiencias matrimoniales anteriores. La convivencia permanente o de algunos días de la semana de hijos de distintas uniones le otorga un sesgo particular y difícil a las relaciones familiares.</a:t>
            </a:r>
          </a:p>
          <a:p>
            <a:pPr lvl="0" eaLnBrk="0" fontAlgn="base" hangingPunct="0"/>
            <a:r>
              <a:rPr lang="es-AR" b="1" dirty="0"/>
              <a:t>Grupos familiares de crianza</a:t>
            </a:r>
            <a:r>
              <a:rPr lang="es-AR" dirty="0"/>
              <a:t>: se incluye adopción,  el prohijamiento (practica solidaria consistente en proteger huérfanos o abandonados dentro de la propia comunidad), los nietos a cargo de los abuelos.</a:t>
            </a:r>
          </a:p>
          <a:p>
            <a:pPr lvl="0" eaLnBrk="0" fontAlgn="base" hangingPunct="0"/>
            <a:r>
              <a:rPr lang="es-AR" b="1" dirty="0"/>
              <a:t>Familiarización de amigos</a:t>
            </a:r>
            <a:r>
              <a:rPr lang="es-AR" dirty="0"/>
              <a:t>: se reconoce una relación familiar muy estrecha a los que son  entrañablemente amigos.</a:t>
            </a:r>
          </a:p>
          <a:p>
            <a:pPr lvl="0" eaLnBrk="0" fontAlgn="base" hangingPunct="0"/>
            <a:r>
              <a:rPr lang="es-AR" b="1" dirty="0"/>
              <a:t>Uniones libres carentes de estabilidad y formalidad</a:t>
            </a:r>
            <a:r>
              <a:rPr lang="es-AR" dirty="0"/>
              <a:t>: a </a:t>
            </a:r>
            <a:r>
              <a:rPr lang="es-AR"/>
              <a:t>nuestro criterio, </a:t>
            </a:r>
            <a:r>
              <a:rPr lang="es-AR" dirty="0"/>
              <a:t>deben ser consideradas relaciones vinculares familiares,  ya que requiere  la decisión de compartir un proyecto  de vida.</a:t>
            </a:r>
          </a:p>
          <a:p>
            <a:endParaRPr lang="es-AR" dirty="0"/>
          </a:p>
        </p:txBody>
      </p:sp>
    </p:spTree>
    <p:extLst>
      <p:ext uri="{BB962C8B-B14F-4D97-AF65-F5344CB8AC3E}">
        <p14:creationId xmlns:p14="http://schemas.microsoft.com/office/powerpoint/2010/main" val="269265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Problemas Familiares</a:t>
            </a:r>
            <a:r>
              <a:rPr lang="es-AR" b="1" dirty="0"/>
              <a:t> </a:t>
            </a:r>
            <a:r>
              <a:rPr lang="es-AR" dirty="0"/>
              <a:t>(Carlos Eroles):</a:t>
            </a:r>
            <a:br>
              <a:rPr lang="es-AR" dirty="0"/>
            </a:br>
            <a:endParaRPr lang="es-AR" dirty="0"/>
          </a:p>
        </p:txBody>
      </p:sp>
      <p:sp>
        <p:nvSpPr>
          <p:cNvPr id="3" name="Marcador de contenido 2"/>
          <p:cNvSpPr>
            <a:spLocks noGrp="1"/>
          </p:cNvSpPr>
          <p:nvPr>
            <p:ph idx="1"/>
          </p:nvPr>
        </p:nvSpPr>
        <p:spPr>
          <a:xfrm>
            <a:off x="2589212" y="1355075"/>
            <a:ext cx="8915400" cy="5502925"/>
          </a:xfrm>
        </p:spPr>
        <p:txBody>
          <a:bodyPr>
            <a:normAutofit fontScale="25000" lnSpcReduction="20000"/>
          </a:bodyPr>
          <a:lstStyle/>
          <a:p>
            <a:pPr lvl="0" eaLnBrk="0" fontAlgn="base" hangingPunct="0"/>
            <a:endParaRPr lang="es-AR" b="1" dirty="0"/>
          </a:p>
          <a:p>
            <a:pPr lvl="0" eaLnBrk="0" fontAlgn="base" hangingPunct="0"/>
            <a:r>
              <a:rPr lang="es-AR" sz="7200" b="1" dirty="0">
                <a:latin typeface="Arial" panose="020B0604020202020204" pitchFamily="34" charset="0"/>
                <a:cs typeface="Arial" panose="020B0604020202020204" pitchFamily="34" charset="0"/>
              </a:rPr>
              <a:t>De calidad de vida</a:t>
            </a:r>
            <a:r>
              <a:rPr lang="es-AR" sz="7200" dirty="0">
                <a:latin typeface="Arial" panose="020B0604020202020204" pitchFamily="34" charset="0"/>
                <a:cs typeface="Arial" panose="020B0604020202020204" pitchFamily="34" charset="0"/>
              </a:rPr>
              <a:t>: Necesidades Básicas Insatisfechas.</a:t>
            </a:r>
          </a:p>
          <a:p>
            <a:pPr lvl="0" eaLnBrk="0" fontAlgn="base" hangingPunct="0"/>
            <a:endParaRPr lang="es-AR" sz="7200" dirty="0">
              <a:latin typeface="Arial" panose="020B0604020202020204" pitchFamily="34" charset="0"/>
              <a:cs typeface="Arial" panose="020B0604020202020204" pitchFamily="34" charset="0"/>
            </a:endParaRPr>
          </a:p>
          <a:p>
            <a:pPr lvl="0" eaLnBrk="0" fontAlgn="base" hangingPunct="0"/>
            <a:r>
              <a:rPr lang="es-AR" sz="7200" b="1" dirty="0">
                <a:latin typeface="Arial" panose="020B0604020202020204" pitchFamily="34" charset="0"/>
                <a:cs typeface="Arial" panose="020B0604020202020204" pitchFamily="34" charset="0"/>
              </a:rPr>
              <a:t>De la trama vincular familiar</a:t>
            </a:r>
            <a:r>
              <a:rPr lang="es-AR" sz="7200" dirty="0">
                <a:latin typeface="Arial" panose="020B0604020202020204" pitchFamily="34" charset="0"/>
                <a:cs typeface="Arial" panose="020B0604020202020204" pitchFamily="34" charset="0"/>
              </a:rPr>
              <a:t>: Problemas de pareja, entre padres e hijos, solidaridad intergeneracional (adultos mayores).</a:t>
            </a:r>
          </a:p>
          <a:p>
            <a:pPr lvl="0" eaLnBrk="0" fontAlgn="base" hangingPunct="0"/>
            <a:endParaRPr lang="es-AR" sz="7200" dirty="0">
              <a:latin typeface="Arial" panose="020B0604020202020204" pitchFamily="34" charset="0"/>
              <a:cs typeface="Arial" panose="020B0604020202020204" pitchFamily="34" charset="0"/>
            </a:endParaRPr>
          </a:p>
          <a:p>
            <a:pPr lvl="0" eaLnBrk="0" fontAlgn="base" hangingPunct="0"/>
            <a:r>
              <a:rPr lang="es-AR" sz="7200" b="1" dirty="0">
                <a:latin typeface="Arial" panose="020B0604020202020204" pitchFamily="34" charset="0"/>
                <a:cs typeface="Arial" panose="020B0604020202020204" pitchFamily="34" charset="0"/>
              </a:rPr>
              <a:t>De identidad</a:t>
            </a:r>
            <a:r>
              <a:rPr lang="es-AR" sz="7200" dirty="0">
                <a:latin typeface="Arial" panose="020B0604020202020204" pitchFamily="34" charset="0"/>
                <a:cs typeface="Arial" panose="020B0604020202020204" pitchFamily="34" charset="0"/>
              </a:rPr>
              <a:t>: adopción, convivencia de hijos de diferentes uniones, desarraigo cultural y migraciones, niños víctimas de desaparición forzada y tráficos ilegales.</a:t>
            </a:r>
          </a:p>
          <a:p>
            <a:pPr lvl="0" eaLnBrk="0" fontAlgn="base" hangingPunct="0"/>
            <a:endParaRPr lang="es-AR" sz="7200" dirty="0">
              <a:latin typeface="Arial" panose="020B0604020202020204" pitchFamily="34" charset="0"/>
              <a:cs typeface="Arial" panose="020B0604020202020204" pitchFamily="34" charset="0"/>
            </a:endParaRPr>
          </a:p>
          <a:p>
            <a:pPr lvl="0" eaLnBrk="0" fontAlgn="base" hangingPunct="0"/>
            <a:r>
              <a:rPr lang="es-AR" sz="7200" b="1" dirty="0">
                <a:latin typeface="Arial" panose="020B0604020202020204" pitchFamily="34" charset="0"/>
                <a:cs typeface="Arial" panose="020B0604020202020204" pitchFamily="34" charset="0"/>
              </a:rPr>
              <a:t>Situaciones límites</a:t>
            </a:r>
            <a:r>
              <a:rPr lang="es-AR" sz="7200" dirty="0">
                <a:latin typeface="Arial" panose="020B0604020202020204" pitchFamily="34" charset="0"/>
                <a:cs typeface="Arial" panose="020B0604020202020204" pitchFamily="34" charset="0"/>
              </a:rPr>
              <a:t>: discapacidad, desaparición repentina, muerte o abandono que cambia la situación socio-económica, detención prolongada, salud mental, SIDA, adicciones, catástrofes.</a:t>
            </a:r>
          </a:p>
          <a:p>
            <a:pPr lvl="0" eaLnBrk="0" fontAlgn="base" hangingPunct="0"/>
            <a:endParaRPr lang="es-AR" sz="7200" dirty="0">
              <a:latin typeface="Arial" panose="020B0604020202020204" pitchFamily="34" charset="0"/>
              <a:cs typeface="Arial" panose="020B0604020202020204" pitchFamily="34" charset="0"/>
            </a:endParaRPr>
          </a:p>
          <a:p>
            <a:pPr lvl="0" eaLnBrk="0" fontAlgn="base" hangingPunct="0"/>
            <a:r>
              <a:rPr lang="es-AR" sz="7200" b="1" dirty="0">
                <a:latin typeface="Arial" panose="020B0604020202020204" pitchFamily="34" charset="0"/>
                <a:cs typeface="Arial" panose="020B0604020202020204" pitchFamily="34" charset="0"/>
              </a:rPr>
              <a:t>Situaciones de alto riesgo social</a:t>
            </a:r>
            <a:r>
              <a:rPr lang="es-AR" sz="7200" dirty="0">
                <a:latin typeface="Arial" panose="020B0604020202020204" pitchFamily="34" charset="0"/>
                <a:cs typeface="Arial" panose="020B0604020202020204" pitchFamily="34" charset="0"/>
              </a:rPr>
              <a:t>: Niños/as en estrategias de supervivencia, embarazo adolescente, madre sola (cabeza de familia numerosa), adolescentes en conflicto con la ley, los sin techo, trabajadores golondrinas, inmigrantes, abuelos a cargo de nietos/as.</a:t>
            </a:r>
          </a:p>
          <a:p>
            <a:pPr lvl="0" eaLnBrk="0" fontAlgn="base" hangingPunct="0"/>
            <a:endParaRPr lang="es-AR" sz="7200" dirty="0">
              <a:latin typeface="Arial" panose="020B0604020202020204" pitchFamily="34" charset="0"/>
              <a:cs typeface="Arial" panose="020B0604020202020204" pitchFamily="34" charset="0"/>
            </a:endParaRPr>
          </a:p>
          <a:p>
            <a:pPr lvl="0" eaLnBrk="0" fontAlgn="base" hangingPunct="0"/>
            <a:r>
              <a:rPr lang="es-AR" sz="7200" b="1" dirty="0">
                <a:latin typeface="Arial" panose="020B0604020202020204" pitchFamily="34" charset="0"/>
                <a:cs typeface="Arial" panose="020B0604020202020204" pitchFamily="34" charset="0"/>
              </a:rPr>
              <a:t>Privación de derechos</a:t>
            </a:r>
            <a:r>
              <a:rPr lang="es-AR" sz="7200" dirty="0">
                <a:latin typeface="Arial" panose="020B0604020202020204" pitchFamily="34" charset="0"/>
                <a:cs typeface="Arial" panose="020B0604020202020204" pitchFamily="34" charset="0"/>
              </a:rPr>
              <a:t>: Violencia y agresión sexual.</a:t>
            </a:r>
          </a:p>
          <a:p>
            <a:pPr marL="0" indent="0" eaLnBrk="0" fontAlgn="base" hangingPunct="0">
              <a:buNone/>
            </a:pPr>
            <a:endParaRPr lang="es-AR" sz="7200" dirty="0">
              <a:latin typeface="Arial" panose="020B0604020202020204" pitchFamily="34" charset="0"/>
              <a:cs typeface="Arial" panose="020B0604020202020204" pitchFamily="34" charset="0"/>
            </a:endParaRPr>
          </a:p>
          <a:p>
            <a:pPr marL="0" indent="0">
              <a:buNone/>
            </a:pPr>
            <a:r>
              <a:rPr lang="es-AR" sz="7200" dirty="0">
                <a:latin typeface="Arial" panose="020B0604020202020204" pitchFamily="34" charset="0"/>
                <a:cs typeface="Arial" panose="020B0604020202020204" pitchFamily="34" charset="0"/>
              </a:rPr>
              <a:t> </a:t>
            </a:r>
          </a:p>
          <a:p>
            <a:endParaRPr lang="es-AR" dirty="0"/>
          </a:p>
        </p:txBody>
      </p:sp>
    </p:spTree>
    <p:extLst>
      <p:ext uri="{BB962C8B-B14F-4D97-AF65-F5344CB8AC3E}">
        <p14:creationId xmlns:p14="http://schemas.microsoft.com/office/powerpoint/2010/main" val="868478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2592925" y="578391"/>
            <a:ext cx="8911687" cy="45719"/>
          </a:xfrm>
        </p:spPr>
        <p:txBody>
          <a:bodyPr>
            <a:normAutofit fontScale="90000"/>
          </a:bodyPr>
          <a:lstStyle/>
          <a:p>
            <a:br>
              <a:rPr lang="es-AR" dirty="0"/>
            </a:br>
            <a:endParaRPr lang="es-AR" dirty="0"/>
          </a:p>
        </p:txBody>
      </p:sp>
      <p:sp>
        <p:nvSpPr>
          <p:cNvPr id="3" name="Marcador de contenido 2"/>
          <p:cNvSpPr>
            <a:spLocks noGrp="1"/>
          </p:cNvSpPr>
          <p:nvPr>
            <p:ph idx="1"/>
          </p:nvPr>
        </p:nvSpPr>
        <p:spPr>
          <a:xfrm>
            <a:off x="2589212" y="578391"/>
            <a:ext cx="8915400" cy="5332831"/>
          </a:xfrm>
        </p:spPr>
        <p:txBody>
          <a:bodyPr/>
          <a:lstStyle/>
          <a:p>
            <a:endParaRPr lang="es-AR" sz="2400" b="1" dirty="0"/>
          </a:p>
          <a:p>
            <a:endParaRPr lang="es-AR" sz="2400" b="1" dirty="0"/>
          </a:p>
          <a:p>
            <a:endParaRPr lang="es-AR" sz="2400" b="1" dirty="0"/>
          </a:p>
          <a:p>
            <a:r>
              <a:rPr lang="es-AR" sz="2400" b="1" dirty="0"/>
              <a:t>Qué es un perito…</a:t>
            </a:r>
          </a:p>
          <a:p>
            <a:r>
              <a:rPr lang="es-AR" dirty="0"/>
              <a:t>Es un auxiliar del Juez dotado de conocimientos especiales</a:t>
            </a:r>
          </a:p>
          <a:p>
            <a:r>
              <a:rPr lang="es-AR" dirty="0"/>
              <a:t>Es llamado por Juez en un proceso para dar su opinión fundada</a:t>
            </a:r>
          </a:p>
          <a:p>
            <a:endParaRPr lang="es-AR" dirty="0"/>
          </a:p>
          <a:p>
            <a:r>
              <a:rPr lang="es-AR" sz="2400" b="1" dirty="0"/>
              <a:t>Qué es la prueba pericial…</a:t>
            </a:r>
          </a:p>
          <a:p>
            <a:r>
              <a:rPr lang="es-AR" dirty="0"/>
              <a:t>Opinión fundada de una persona especializada o informada en ramas del conocimiento que el Juez no está obligado a dominar</a:t>
            </a:r>
          </a:p>
        </p:txBody>
      </p:sp>
    </p:spTree>
    <p:extLst>
      <p:ext uri="{BB962C8B-B14F-4D97-AF65-F5344CB8AC3E}">
        <p14:creationId xmlns:p14="http://schemas.microsoft.com/office/powerpoint/2010/main" val="3696612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09"/>
            <a:ext cx="8911687" cy="1568247"/>
          </a:xfrm>
        </p:spPr>
        <p:txBody>
          <a:bodyPr>
            <a:normAutofit fontScale="90000"/>
          </a:bodyPr>
          <a:lstStyle/>
          <a:p>
            <a:r>
              <a:rPr lang="es-AR" dirty="0"/>
              <a:t>Informe social: </a:t>
            </a:r>
            <a:r>
              <a:rPr lang="es-AR" sz="2000" dirty="0"/>
              <a:t>Es un documento que facilita datos e información referida a la situación de una persona, institución, grupo, problema o hecho, consignando la interpretación, opinión o juicio del T.S. que lo emite.</a:t>
            </a:r>
            <a:br>
              <a:rPr lang="es-AR" sz="2000" dirty="0"/>
            </a:br>
            <a:br>
              <a:rPr lang="es-AR" sz="2000" dirty="0"/>
            </a:br>
            <a:r>
              <a:rPr lang="es-AR" sz="1800" dirty="0"/>
              <a:t>Debe reunir 3 condiciones…</a:t>
            </a:r>
          </a:p>
        </p:txBody>
      </p:sp>
      <p:sp>
        <p:nvSpPr>
          <p:cNvPr id="3" name="Marcador de contenido 2"/>
          <p:cNvSpPr>
            <a:spLocks noGrp="1"/>
          </p:cNvSpPr>
          <p:nvPr>
            <p:ph idx="1"/>
          </p:nvPr>
        </p:nvSpPr>
        <p:spPr>
          <a:xfrm>
            <a:off x="2589212" y="2302524"/>
            <a:ext cx="8915400" cy="3608697"/>
          </a:xfrm>
        </p:spPr>
        <p:txBody>
          <a:bodyPr/>
          <a:lstStyle/>
          <a:p>
            <a:r>
              <a:rPr lang="es-AR" b="1" dirty="0"/>
              <a:t>Calidad</a:t>
            </a:r>
            <a:r>
              <a:rPr lang="es-AR" dirty="0"/>
              <a:t>: Contemplar fielmente las manifestaciones de los hechos observados y las representaciones de sus protagonistas</a:t>
            </a:r>
          </a:p>
          <a:p>
            <a:endParaRPr lang="es-AR" dirty="0"/>
          </a:p>
          <a:p>
            <a:r>
              <a:rPr lang="es-AR" b="1" dirty="0"/>
              <a:t>Riqueza</a:t>
            </a:r>
            <a:r>
              <a:rPr lang="es-AR" dirty="0"/>
              <a:t>: Detallar las actividades realizadas y Técnicas; las significaciones asignadas por los actores sociales y las inte5rpretaciones efectuadas por el observador</a:t>
            </a:r>
          </a:p>
          <a:p>
            <a:endParaRPr lang="es-AR" dirty="0"/>
          </a:p>
          <a:p>
            <a:r>
              <a:rPr lang="es-AR" b="1" dirty="0"/>
              <a:t>Confiabilidad</a:t>
            </a:r>
            <a:r>
              <a:rPr lang="es-AR" dirty="0"/>
              <a:t>: respeto por el doble nivel de registro: descriptivo + un análisis e interpretación profesional (desde lo epistemológico y principios científicos)</a:t>
            </a:r>
          </a:p>
        </p:txBody>
      </p:sp>
    </p:spTree>
    <p:extLst>
      <p:ext uri="{BB962C8B-B14F-4D97-AF65-F5344CB8AC3E}">
        <p14:creationId xmlns:p14="http://schemas.microsoft.com/office/powerpoint/2010/main" val="857207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a:t> QUE ES UN CÓDIGO PROCESAL  </a:t>
            </a:r>
          </a:p>
          <a:p>
            <a:pPr>
              <a:lnSpc>
                <a:spcPct val="200000"/>
              </a:lnSpc>
              <a:buNone/>
            </a:pPr>
            <a:r>
              <a:rPr lang="es-AR" dirty="0"/>
              <a:t>        El derecho procesal es el conjunto de normas que regulan el proceso judicial, es decir, que regula los requisitos, el desarrollo y los efectos del proceso.- </a:t>
            </a:r>
          </a:p>
          <a:p>
            <a:r>
              <a:rPr lang="es-AR" dirty="0"/>
              <a:t>LEY DE FONDO – LEY DE FORMA</a:t>
            </a:r>
          </a:p>
          <a:p>
            <a:endParaRPr lang="es-AR" dirty="0"/>
          </a:p>
          <a:p>
            <a:r>
              <a:rPr lang="es-AR" dirty="0"/>
              <a:t>VERDAD FORMAL – VERDAD MATERIAL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t>Paradigma Socio-Jurídico </a:t>
            </a:r>
            <a:br>
              <a:rPr lang="es-AR" dirty="0"/>
            </a:br>
            <a:r>
              <a:rPr lang="es-AR" dirty="0"/>
              <a:t>de Actuación Forense</a:t>
            </a:r>
          </a:p>
        </p:txBody>
      </p:sp>
      <p:sp>
        <p:nvSpPr>
          <p:cNvPr id="3" name="Marcador de contenido 2"/>
          <p:cNvSpPr>
            <a:spLocks noGrp="1"/>
          </p:cNvSpPr>
          <p:nvPr>
            <p:ph idx="1"/>
          </p:nvPr>
        </p:nvSpPr>
        <p:spPr>
          <a:xfrm>
            <a:off x="2589212" y="2133600"/>
            <a:ext cx="8915400" cy="4212116"/>
          </a:xfrm>
        </p:spPr>
        <p:txBody>
          <a:bodyPr>
            <a:normAutofit fontScale="85000" lnSpcReduction="20000"/>
          </a:bodyPr>
          <a:lstStyle/>
          <a:p>
            <a:endParaRPr lang="es-AR" dirty="0"/>
          </a:p>
          <a:p>
            <a:r>
              <a:rPr lang="es-AR" dirty="0"/>
              <a:t>Articulación teórica y analítica de lo social y lo jurídico</a:t>
            </a:r>
          </a:p>
          <a:p>
            <a:r>
              <a:rPr lang="es-AR" dirty="0"/>
              <a:t>Comprender lo jurídico desde el análisis de los social y  viceversa</a:t>
            </a:r>
          </a:p>
          <a:p>
            <a:r>
              <a:rPr lang="es-AR" dirty="0"/>
              <a:t>Correspondencia entre normas jurídicas y normas sociales</a:t>
            </a:r>
          </a:p>
          <a:p>
            <a:endParaRPr lang="es-AR" dirty="0"/>
          </a:p>
          <a:p>
            <a:r>
              <a:rPr lang="es-AR" sz="2400" b="1" dirty="0">
                <a:latin typeface="Arial" panose="020B0604020202020204" pitchFamily="34" charset="0"/>
                <a:cs typeface="Arial" panose="020B0604020202020204" pitchFamily="34" charset="0"/>
              </a:rPr>
              <a:t>Intervención socio-jurídica</a:t>
            </a:r>
            <a:r>
              <a:rPr lang="es-AR" dirty="0"/>
              <a:t>: Es una especialidad centrada en la inter fase entre los sistemas legales y humanos de una sociedad;</a:t>
            </a:r>
          </a:p>
          <a:p>
            <a:r>
              <a:rPr lang="es-AR" dirty="0"/>
              <a:t>Con la finalidad de conocer, comprender, explicar y evaluar situaciones presentes y pasadas;</a:t>
            </a:r>
          </a:p>
          <a:p>
            <a:r>
              <a:rPr lang="es-AR" dirty="0"/>
              <a:t>Anticipar situaciones futuras;</a:t>
            </a:r>
          </a:p>
          <a:p>
            <a:r>
              <a:rPr lang="es-AR" dirty="0"/>
              <a:t>A partir de estudios sociales, pericias, evaluaciones, diagnósticos</a:t>
            </a:r>
          </a:p>
          <a:p>
            <a:endParaRPr lang="es-AR" dirty="0"/>
          </a:p>
          <a:p>
            <a:r>
              <a:rPr lang="es-AR" sz="2400" b="1" dirty="0">
                <a:latin typeface="Arial" panose="020B0604020202020204" pitchFamily="34" charset="0"/>
                <a:cs typeface="Arial" panose="020B0604020202020204" pitchFamily="34" charset="0"/>
              </a:rPr>
              <a:t>Intervención del T.S.</a:t>
            </a:r>
            <a:r>
              <a:rPr lang="es-AR" sz="2400" dirty="0">
                <a:latin typeface="Arial" panose="020B0604020202020204" pitchFamily="34" charset="0"/>
                <a:cs typeface="Arial" panose="020B0604020202020204" pitchFamily="34" charset="0"/>
              </a:rPr>
              <a:t> </a:t>
            </a:r>
            <a:r>
              <a:rPr lang="es-AR" dirty="0"/>
              <a:t>: Articular políticas de restitución de daños y de promoción de derechos</a:t>
            </a:r>
          </a:p>
        </p:txBody>
      </p:sp>
    </p:spTree>
    <p:extLst>
      <p:ext uri="{BB962C8B-B14F-4D97-AF65-F5344CB8AC3E}">
        <p14:creationId xmlns:p14="http://schemas.microsoft.com/office/powerpoint/2010/main" val="1995003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Código Procesal de Familia</a:t>
            </a:r>
          </a:p>
        </p:txBody>
      </p:sp>
      <p:sp>
        <p:nvSpPr>
          <p:cNvPr id="3" name="Marcador de contenido 2"/>
          <p:cNvSpPr>
            <a:spLocks noGrp="1"/>
          </p:cNvSpPr>
          <p:nvPr>
            <p:ph idx="1"/>
          </p:nvPr>
        </p:nvSpPr>
        <p:spPr>
          <a:xfrm>
            <a:off x="2589212" y="1905001"/>
            <a:ext cx="8915400" cy="4451732"/>
          </a:xfrm>
        </p:spPr>
        <p:txBody>
          <a:bodyPr>
            <a:normAutofit fontScale="92500" lnSpcReduction="10000"/>
          </a:bodyPr>
          <a:lstStyle/>
          <a:p>
            <a:endParaRPr lang="es-AR" dirty="0"/>
          </a:p>
          <a:p>
            <a:r>
              <a:rPr lang="es-AR" dirty="0"/>
              <a:t>Proceso de violencia familiar</a:t>
            </a:r>
          </a:p>
          <a:p>
            <a:r>
              <a:rPr lang="es-AR" dirty="0"/>
              <a:t>Proceso relativo a la capacidad de las personas</a:t>
            </a:r>
          </a:p>
          <a:p>
            <a:r>
              <a:rPr lang="es-AR" dirty="0"/>
              <a:t>Proceso de autorización supletoria para salir del parís</a:t>
            </a:r>
          </a:p>
          <a:p>
            <a:r>
              <a:rPr lang="es-AR" dirty="0"/>
              <a:t>Proceso de autorización supletoria para actos de carácter patrimonial entre cónyuges o convivientes</a:t>
            </a:r>
          </a:p>
          <a:p>
            <a:r>
              <a:rPr lang="es-AR" dirty="0"/>
              <a:t>Proceso de alimentos</a:t>
            </a:r>
          </a:p>
          <a:p>
            <a:r>
              <a:rPr lang="es-AR" dirty="0"/>
              <a:t>Proceso de ejecución del régimen de comunicación y cuidado personal</a:t>
            </a:r>
          </a:p>
          <a:p>
            <a:r>
              <a:rPr lang="es-AR" dirty="0"/>
              <a:t>Proceso de filiación</a:t>
            </a:r>
          </a:p>
          <a:p>
            <a:r>
              <a:rPr lang="es-AR" dirty="0"/>
              <a:t>Declaración de la situación de adoptabilidad</a:t>
            </a:r>
          </a:p>
          <a:p>
            <a:r>
              <a:rPr lang="es-AR" dirty="0"/>
              <a:t>Guarda con fines de adopción</a:t>
            </a:r>
          </a:p>
          <a:p>
            <a:r>
              <a:rPr lang="es-AR" dirty="0"/>
              <a:t>Restitución internacional y nacional de niñas, niños y adolescentes</a:t>
            </a:r>
          </a:p>
          <a:p>
            <a:endParaRPr lang="es-AR"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1797" y="624110"/>
            <a:ext cx="1465243" cy="1171639"/>
          </a:xfrm>
          <a:prstGeom prst="rect">
            <a:avLst/>
          </a:prstGeom>
        </p:spPr>
      </p:pic>
    </p:spTree>
    <p:extLst>
      <p:ext uri="{BB962C8B-B14F-4D97-AF65-F5344CB8AC3E}">
        <p14:creationId xmlns:p14="http://schemas.microsoft.com/office/powerpoint/2010/main" val="857546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Qué es la violencia…</a:t>
            </a:r>
          </a:p>
        </p:txBody>
      </p:sp>
      <p:sp>
        <p:nvSpPr>
          <p:cNvPr id="3" name="Marcador de contenido 2"/>
          <p:cNvSpPr>
            <a:spLocks noGrp="1"/>
          </p:cNvSpPr>
          <p:nvPr>
            <p:ph idx="1"/>
          </p:nvPr>
        </p:nvSpPr>
        <p:spPr/>
        <p:txBody>
          <a:bodyPr>
            <a:normAutofit/>
          </a:bodyPr>
          <a:lstStyle/>
          <a:p>
            <a:endParaRPr lang="es-AR" sz="2800" dirty="0">
              <a:latin typeface="Arial" panose="020B0604020202020204" pitchFamily="34" charset="0"/>
              <a:cs typeface="Arial" panose="020B0604020202020204" pitchFamily="34" charset="0"/>
            </a:endParaRPr>
          </a:p>
          <a:p>
            <a:r>
              <a:rPr lang="es-AR" sz="2800" dirty="0">
                <a:latin typeface="Arial" panose="020B0604020202020204" pitchFamily="34" charset="0"/>
                <a:cs typeface="Arial" panose="020B0604020202020204" pitchFamily="34" charset="0"/>
              </a:rPr>
              <a:t>Toda conducta, acción u omisión, que de manera directa o indirecta, tanto en el ámbito público como en el privado, basada en una relación desigual de poder, afecte su vida, libertad, dignidad, integridad física, psicológica, sexual, económica o patrimonial, como así también su seguridad personal.</a:t>
            </a:r>
          </a:p>
        </p:txBody>
      </p:sp>
    </p:spTree>
    <p:extLst>
      <p:ext uri="{BB962C8B-B14F-4D97-AF65-F5344CB8AC3E}">
        <p14:creationId xmlns:p14="http://schemas.microsoft.com/office/powerpoint/2010/main" val="36677239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Tipos de violencia</a:t>
            </a:r>
          </a:p>
        </p:txBody>
      </p:sp>
      <p:sp>
        <p:nvSpPr>
          <p:cNvPr id="3" name="Marcador de contenido 2"/>
          <p:cNvSpPr>
            <a:spLocks noGrp="1"/>
          </p:cNvSpPr>
          <p:nvPr>
            <p:ph idx="1"/>
          </p:nvPr>
        </p:nvSpPr>
        <p:spPr/>
        <p:txBody>
          <a:bodyPr>
            <a:noAutofit/>
          </a:bodyPr>
          <a:lstStyle/>
          <a:p>
            <a:r>
              <a:rPr lang="es-AR" sz="2000" dirty="0">
                <a:latin typeface="Arial" panose="020B0604020202020204" pitchFamily="34" charset="0"/>
                <a:cs typeface="Arial" panose="020B0604020202020204" pitchFamily="34" charset="0"/>
              </a:rPr>
              <a:t>Física</a:t>
            </a:r>
          </a:p>
          <a:p>
            <a:endParaRPr lang="es-AR" sz="2000" dirty="0">
              <a:latin typeface="Arial" panose="020B0604020202020204" pitchFamily="34" charset="0"/>
              <a:cs typeface="Arial" panose="020B0604020202020204" pitchFamily="34" charset="0"/>
            </a:endParaRPr>
          </a:p>
          <a:p>
            <a:r>
              <a:rPr lang="es-AR" sz="2000" dirty="0">
                <a:latin typeface="Arial" panose="020B0604020202020204" pitchFamily="34" charset="0"/>
                <a:cs typeface="Arial" panose="020B0604020202020204" pitchFamily="34" charset="0"/>
              </a:rPr>
              <a:t>Psicológica</a:t>
            </a:r>
          </a:p>
          <a:p>
            <a:endParaRPr lang="es-AR" sz="2000" dirty="0">
              <a:latin typeface="Arial" panose="020B0604020202020204" pitchFamily="34" charset="0"/>
              <a:cs typeface="Arial" panose="020B0604020202020204" pitchFamily="34" charset="0"/>
            </a:endParaRPr>
          </a:p>
          <a:p>
            <a:r>
              <a:rPr lang="es-AR" sz="2000" dirty="0">
                <a:latin typeface="Arial" panose="020B0604020202020204" pitchFamily="34" charset="0"/>
                <a:cs typeface="Arial" panose="020B0604020202020204" pitchFamily="34" charset="0"/>
              </a:rPr>
              <a:t>Sexual</a:t>
            </a:r>
          </a:p>
          <a:p>
            <a:endParaRPr lang="es-AR" sz="2000" dirty="0">
              <a:latin typeface="Arial" panose="020B0604020202020204" pitchFamily="34" charset="0"/>
              <a:cs typeface="Arial" panose="020B0604020202020204" pitchFamily="34" charset="0"/>
            </a:endParaRPr>
          </a:p>
          <a:p>
            <a:r>
              <a:rPr lang="es-AR" sz="2000" dirty="0">
                <a:latin typeface="Arial" panose="020B0604020202020204" pitchFamily="34" charset="0"/>
                <a:cs typeface="Arial" panose="020B0604020202020204" pitchFamily="34" charset="0"/>
              </a:rPr>
              <a:t>Económica y patrimonial</a:t>
            </a:r>
          </a:p>
          <a:p>
            <a:endParaRPr lang="es-AR" sz="2000" dirty="0">
              <a:latin typeface="Arial" panose="020B0604020202020204" pitchFamily="34" charset="0"/>
              <a:cs typeface="Arial" panose="020B0604020202020204" pitchFamily="34" charset="0"/>
            </a:endParaRPr>
          </a:p>
          <a:p>
            <a:r>
              <a:rPr lang="es-AR" sz="2000" dirty="0">
                <a:latin typeface="Arial" panose="020B0604020202020204" pitchFamily="34" charset="0"/>
                <a:cs typeface="Arial" panose="020B0604020202020204" pitchFamily="34" charset="0"/>
              </a:rPr>
              <a:t>Simbólica</a:t>
            </a:r>
          </a:p>
        </p:txBody>
      </p:sp>
    </p:spTree>
    <p:extLst>
      <p:ext uri="{BB962C8B-B14F-4D97-AF65-F5344CB8AC3E}">
        <p14:creationId xmlns:p14="http://schemas.microsoft.com/office/powerpoint/2010/main" val="1516803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Violencia Física</a:t>
            </a:r>
          </a:p>
        </p:txBody>
      </p:sp>
      <p:sp>
        <p:nvSpPr>
          <p:cNvPr id="3" name="Marcador de contenido 2"/>
          <p:cNvSpPr>
            <a:spLocks noGrp="1"/>
          </p:cNvSpPr>
          <p:nvPr>
            <p:ph idx="1"/>
          </p:nvPr>
        </p:nvSpPr>
        <p:spPr/>
        <p:txBody>
          <a:bodyPr>
            <a:normAutofit/>
          </a:bodyPr>
          <a:lstStyle/>
          <a:p>
            <a:pPr algn="just"/>
            <a:r>
              <a:rPr lang="es-AR" sz="3600" dirty="0">
                <a:latin typeface="Arial" panose="020B0604020202020204" pitchFamily="34" charset="0"/>
                <a:cs typeface="Arial" panose="020B0604020202020204" pitchFamily="34" charset="0"/>
              </a:rPr>
              <a:t>La que se emplea contra el cuerpo de una mujer, hombre, niña/o,  adolescente, produciendo dolor, daño o riesgo de producirlo y cualquier otra forma de maltrato agresión que afecte su integridad física.</a:t>
            </a:r>
          </a:p>
        </p:txBody>
      </p:sp>
    </p:spTree>
    <p:extLst>
      <p:ext uri="{BB962C8B-B14F-4D97-AF65-F5344CB8AC3E}">
        <p14:creationId xmlns:p14="http://schemas.microsoft.com/office/powerpoint/2010/main" val="2235931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Violencia Psicológica</a:t>
            </a:r>
          </a:p>
        </p:txBody>
      </p:sp>
      <p:sp>
        <p:nvSpPr>
          <p:cNvPr id="3" name="Marcador de contenido 2"/>
          <p:cNvSpPr>
            <a:spLocks noGrp="1"/>
          </p:cNvSpPr>
          <p:nvPr>
            <p:ph idx="1"/>
          </p:nvPr>
        </p:nvSpPr>
        <p:spPr>
          <a:xfrm>
            <a:off x="2589212" y="1619480"/>
            <a:ext cx="8915400" cy="4759286"/>
          </a:xfrm>
        </p:spPr>
        <p:txBody>
          <a:bodyPr>
            <a:noAutofit/>
          </a:bodyPr>
          <a:lstStyle/>
          <a:p>
            <a:pPr algn="just"/>
            <a:r>
              <a:rPr lang="es-AR" sz="2400" dirty="0">
                <a:latin typeface="Arial" panose="020B0604020202020204" pitchFamily="34" charset="0"/>
                <a:cs typeface="Arial" panose="020B0604020202020204" pitchFamily="34" charset="0"/>
              </a:rPr>
              <a:t>La que causa daño emocional y disminución de la autoestima o perjudica y perturbe el pleno desarrollo personal o que busca degradar  o controlar sus acciones, comportamientos, creencias y decisiones, mediante amenaza, acoso,, hostigamiento, restricción, humillación, deshonra, descrédito, manipulación, aislamiento.</a:t>
            </a:r>
          </a:p>
          <a:p>
            <a:pPr algn="just"/>
            <a:endParaRPr lang="es-AR" sz="2400" dirty="0">
              <a:latin typeface="Arial" panose="020B0604020202020204" pitchFamily="34" charset="0"/>
              <a:cs typeface="Arial" panose="020B0604020202020204" pitchFamily="34" charset="0"/>
            </a:endParaRPr>
          </a:p>
          <a:p>
            <a:pPr algn="just"/>
            <a:r>
              <a:rPr lang="es-AR" sz="2400" dirty="0">
                <a:latin typeface="Arial" panose="020B0604020202020204" pitchFamily="34" charset="0"/>
                <a:cs typeface="Arial" panose="020B0604020202020204" pitchFamily="34" charset="0"/>
              </a:rPr>
              <a:t>Incluye también, la culpabilización, vigilancia constante, exigencia de obediencia sumisión, coerción verbal, persecución, insulto, chantaje, , ridiculización, explotación y limitación del derecho a circulación.</a:t>
            </a:r>
          </a:p>
        </p:txBody>
      </p:sp>
    </p:spTree>
    <p:extLst>
      <p:ext uri="{BB962C8B-B14F-4D97-AF65-F5344CB8AC3E}">
        <p14:creationId xmlns:p14="http://schemas.microsoft.com/office/powerpoint/2010/main" val="100046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Violencia Sexual</a:t>
            </a:r>
          </a:p>
        </p:txBody>
      </p:sp>
      <p:sp>
        <p:nvSpPr>
          <p:cNvPr id="3" name="Marcador de contenido 2"/>
          <p:cNvSpPr>
            <a:spLocks noGrp="1"/>
          </p:cNvSpPr>
          <p:nvPr>
            <p:ph idx="1"/>
          </p:nvPr>
        </p:nvSpPr>
        <p:spPr/>
        <p:txBody>
          <a:bodyPr>
            <a:normAutofit/>
          </a:bodyPr>
          <a:lstStyle/>
          <a:p>
            <a:pPr algn="just"/>
            <a:r>
              <a:rPr lang="es-AR" sz="2400" dirty="0">
                <a:latin typeface="Arial" panose="020B0604020202020204" pitchFamily="34" charset="0"/>
                <a:cs typeface="Arial" panose="020B0604020202020204" pitchFamily="34" charset="0"/>
              </a:rPr>
              <a:t>Cualquier acción que implique la vulneración en todas sus formas, con o sin acceso genital, del derecho de la mujer/hombre a decidir sobre su vida sexual o reproductiva, a través de amenazas, coerción, uso de la fuerza o intimidación.</a:t>
            </a:r>
          </a:p>
          <a:p>
            <a:pPr algn="just"/>
            <a:endParaRPr lang="es-AR" sz="2400" dirty="0">
              <a:latin typeface="Arial" panose="020B0604020202020204" pitchFamily="34" charset="0"/>
              <a:cs typeface="Arial" panose="020B0604020202020204" pitchFamily="34" charset="0"/>
            </a:endParaRPr>
          </a:p>
          <a:p>
            <a:pPr algn="just"/>
            <a:r>
              <a:rPr lang="es-AR" sz="2400" dirty="0">
                <a:latin typeface="Arial" panose="020B0604020202020204" pitchFamily="34" charset="0"/>
                <a:cs typeface="Arial" panose="020B0604020202020204" pitchFamily="34" charset="0"/>
              </a:rPr>
              <a:t>Incluye abuso dentro del matrimonio o de otras relaciones vinculares, prostitución forzada, explotación, esclavitud, acoso, abuso, trata de mujeres.</a:t>
            </a:r>
          </a:p>
        </p:txBody>
      </p:sp>
    </p:spTree>
    <p:extLst>
      <p:ext uri="{BB962C8B-B14F-4D97-AF65-F5344CB8AC3E}">
        <p14:creationId xmlns:p14="http://schemas.microsoft.com/office/powerpoint/2010/main" val="3732527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Violencia Económica y Patrimonial</a:t>
            </a:r>
          </a:p>
        </p:txBody>
      </p:sp>
      <p:sp>
        <p:nvSpPr>
          <p:cNvPr id="3" name="Marcador de contenido 2"/>
          <p:cNvSpPr>
            <a:spLocks noGrp="1"/>
          </p:cNvSpPr>
          <p:nvPr>
            <p:ph idx="1"/>
          </p:nvPr>
        </p:nvSpPr>
        <p:spPr>
          <a:xfrm>
            <a:off x="2589212" y="2133599"/>
            <a:ext cx="8915400" cy="4355335"/>
          </a:xfrm>
        </p:spPr>
        <p:txBody>
          <a:bodyPr/>
          <a:lstStyle/>
          <a:p>
            <a:pPr marL="0" indent="0">
              <a:buNone/>
            </a:pPr>
            <a:r>
              <a:rPr lang="es-AR" dirty="0"/>
              <a:t>Se dirige a ocasionar un menoscabo en los recursos económicos o patrimoniales; a través de:</a:t>
            </a:r>
          </a:p>
          <a:p>
            <a:pPr marL="0" indent="0">
              <a:buNone/>
            </a:pPr>
            <a:endParaRPr lang="es-AR" dirty="0"/>
          </a:p>
          <a:p>
            <a:r>
              <a:rPr lang="es-AR" dirty="0"/>
              <a:t>La perturbación de la posesión, tenencia o propiedad de sus bienes</a:t>
            </a:r>
          </a:p>
          <a:p>
            <a:r>
              <a:rPr lang="es-AR" dirty="0"/>
              <a:t>La pérdida sustracción, destrucción, retención o distracción indebida de objetos, instrumentos de trabajo, documentos personales, bienes, valores, derechos patrimoniales</a:t>
            </a:r>
          </a:p>
          <a:p>
            <a:r>
              <a:rPr lang="es-AR" dirty="0"/>
              <a:t>La limitación de los recursos económicos destinados a satisfacer sus necesidades o privación de los medios indispensables para vivir una vida digna</a:t>
            </a:r>
          </a:p>
          <a:p>
            <a:r>
              <a:rPr lang="es-AR" dirty="0"/>
              <a:t>La limitación o control de sus ingresos, así como la percepción de un salario menor por igual tarea, dentro de un mismo lugar de trabajo</a:t>
            </a:r>
          </a:p>
        </p:txBody>
      </p:sp>
    </p:spTree>
    <p:extLst>
      <p:ext uri="{BB962C8B-B14F-4D97-AF65-F5344CB8AC3E}">
        <p14:creationId xmlns:p14="http://schemas.microsoft.com/office/powerpoint/2010/main" val="2995670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Violencia Simbólica</a:t>
            </a:r>
          </a:p>
        </p:txBody>
      </p:sp>
      <p:sp>
        <p:nvSpPr>
          <p:cNvPr id="3" name="Marcador de contenido 2"/>
          <p:cNvSpPr>
            <a:spLocks noGrp="1"/>
          </p:cNvSpPr>
          <p:nvPr>
            <p:ph idx="1"/>
          </p:nvPr>
        </p:nvSpPr>
        <p:spPr/>
        <p:txBody>
          <a:bodyPr>
            <a:normAutofit/>
          </a:bodyPr>
          <a:lstStyle/>
          <a:p>
            <a:endParaRPr lang="es-AR" sz="3600" dirty="0">
              <a:latin typeface="Arial" panose="020B0604020202020204" pitchFamily="34" charset="0"/>
              <a:cs typeface="Arial" panose="020B0604020202020204" pitchFamily="34" charset="0"/>
            </a:endParaRPr>
          </a:p>
          <a:p>
            <a:r>
              <a:rPr lang="es-AR" sz="3600" dirty="0">
                <a:latin typeface="Arial" panose="020B0604020202020204" pitchFamily="34" charset="0"/>
                <a:cs typeface="Arial" panose="020B0604020202020204" pitchFamily="34" charset="0"/>
              </a:rPr>
              <a:t>La que a través de patrones estereotipados, mensajes, valores, íconos o signos transmita y reproduzca dominación, desigualdad y discriminación en las relaciones sociales</a:t>
            </a:r>
          </a:p>
        </p:txBody>
      </p:sp>
    </p:spTree>
    <p:extLst>
      <p:ext uri="{BB962C8B-B14F-4D97-AF65-F5344CB8AC3E}">
        <p14:creationId xmlns:p14="http://schemas.microsoft.com/office/powerpoint/2010/main" val="3018910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AR" sz="1600" dirty="0">
                <a:latin typeface="Arial" panose="020B0604020202020204" pitchFamily="34" charset="0"/>
                <a:cs typeface="Arial" panose="020B0604020202020204" pitchFamily="34" charset="0"/>
              </a:rPr>
              <a:t>Ley 26485 –Ley de Protección Integral a las Mujeres.</a:t>
            </a:r>
            <a:br>
              <a:rPr lang="es-AR" sz="1600" dirty="0">
                <a:latin typeface="Arial" panose="020B0604020202020204" pitchFamily="34" charset="0"/>
                <a:cs typeface="Arial" panose="020B0604020202020204" pitchFamily="34" charset="0"/>
              </a:rPr>
            </a:br>
            <a:r>
              <a:rPr lang="es-AR" dirty="0"/>
              <a:t>Modalidades de violencia contra las mujeres</a:t>
            </a:r>
          </a:p>
        </p:txBody>
      </p:sp>
      <p:sp>
        <p:nvSpPr>
          <p:cNvPr id="3" name="Marcador de contenido 2"/>
          <p:cNvSpPr>
            <a:spLocks noGrp="1"/>
          </p:cNvSpPr>
          <p:nvPr>
            <p:ph idx="1"/>
          </p:nvPr>
        </p:nvSpPr>
        <p:spPr/>
        <p:txBody>
          <a:bodyPr/>
          <a:lstStyle/>
          <a:p>
            <a:endParaRPr lang="es-AR" dirty="0"/>
          </a:p>
          <a:p>
            <a:endParaRPr lang="es-AR" dirty="0"/>
          </a:p>
          <a:p>
            <a:r>
              <a:rPr lang="es-AR" dirty="0"/>
              <a:t>Doméstica</a:t>
            </a:r>
          </a:p>
          <a:p>
            <a:r>
              <a:rPr lang="es-AR" dirty="0"/>
              <a:t>Institucional</a:t>
            </a:r>
          </a:p>
          <a:p>
            <a:r>
              <a:rPr lang="es-AR" dirty="0"/>
              <a:t>Laboral</a:t>
            </a:r>
          </a:p>
          <a:p>
            <a:r>
              <a:rPr lang="es-AR" dirty="0"/>
              <a:t>Contra la libertad reproductiva</a:t>
            </a:r>
          </a:p>
          <a:p>
            <a:r>
              <a:rPr lang="es-AR" dirty="0"/>
              <a:t>Obstétrica </a:t>
            </a:r>
          </a:p>
          <a:p>
            <a:r>
              <a:rPr lang="es-AR" dirty="0"/>
              <a:t>Mediática</a:t>
            </a:r>
          </a:p>
        </p:txBody>
      </p:sp>
    </p:spTree>
    <p:extLst>
      <p:ext uri="{BB962C8B-B14F-4D97-AF65-F5344CB8AC3E}">
        <p14:creationId xmlns:p14="http://schemas.microsoft.com/office/powerpoint/2010/main" val="425463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nSpc>
                <a:spcPct val="200000"/>
              </a:lnSpc>
              <a:buFont typeface="+mj-lt"/>
              <a:buAutoNum type="arabicPeriod"/>
            </a:pPr>
            <a:r>
              <a:rPr lang="es-AR" u="sng" dirty="0">
                <a:solidFill>
                  <a:schemeClr val="tx1"/>
                </a:solidFill>
                <a:cs typeface="Arial" panose="020B0604020202020204" pitchFamily="34" charset="0"/>
              </a:rPr>
              <a:t>Objeto</a:t>
            </a:r>
            <a:r>
              <a:rPr lang="es-AR" dirty="0">
                <a:solidFill>
                  <a:schemeClr val="tx1"/>
                </a:solidFill>
                <a:cs typeface="Arial" panose="020B0604020202020204" pitchFamily="34" charset="0"/>
              </a:rPr>
              <a:t>: establecer la normativa procesal para hacer efectivos los derechos y deberes establecidos en las leyes de fondo, regulando los procesos de familia y de violencia familiar</a:t>
            </a:r>
            <a:endParaRPr lang="es-A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09"/>
            <a:ext cx="8911687" cy="1391977"/>
          </a:xfrm>
        </p:spPr>
        <p:txBody>
          <a:bodyPr>
            <a:normAutofit fontScale="90000"/>
          </a:bodyPr>
          <a:lstStyle/>
          <a:p>
            <a:r>
              <a:rPr lang="es-AR" dirty="0"/>
              <a:t>Ley: 26485. Art. 26 Medidas Preventivas urgentes</a:t>
            </a:r>
            <a:br>
              <a:rPr lang="es-AR" dirty="0"/>
            </a:br>
            <a:r>
              <a:rPr lang="es-AR" sz="2800" dirty="0">
                <a:latin typeface="Arial" panose="020B0604020202020204" pitchFamily="34" charset="0"/>
                <a:cs typeface="Arial" panose="020B0604020202020204" pitchFamily="34" charset="0"/>
              </a:rPr>
              <a:t>El Juez puede ordenar:</a:t>
            </a:r>
          </a:p>
        </p:txBody>
      </p:sp>
      <p:sp>
        <p:nvSpPr>
          <p:cNvPr id="3" name="Marcador de contenido 2"/>
          <p:cNvSpPr>
            <a:spLocks noGrp="1"/>
          </p:cNvSpPr>
          <p:nvPr>
            <p:ph idx="1"/>
          </p:nvPr>
        </p:nvSpPr>
        <p:spPr>
          <a:xfrm>
            <a:off x="2589212" y="2368627"/>
            <a:ext cx="8915400" cy="3999121"/>
          </a:xfrm>
        </p:spPr>
        <p:txBody>
          <a:bodyPr/>
          <a:lstStyle/>
          <a:p>
            <a:r>
              <a:rPr lang="es-AR" dirty="0"/>
              <a:t>Prohibición de acercamiento del presunto agresor, al lugar de residencia, trabajo,, esparcimiento…</a:t>
            </a:r>
          </a:p>
          <a:p>
            <a:r>
              <a:rPr lang="es-AR" dirty="0"/>
              <a:t>Ordenar al presunto agresor el cese de actos de perturbación o intimidación.</a:t>
            </a:r>
          </a:p>
          <a:p>
            <a:r>
              <a:rPr lang="es-AR" dirty="0"/>
              <a:t>Restitución inmediata de los efectos personales a la parte peticionante.</a:t>
            </a:r>
          </a:p>
          <a:p>
            <a:r>
              <a:rPr lang="es-AR" dirty="0"/>
              <a:t>Prohibir al presunto agresor la compra y tenencia de armas y ordenar el secuestro de las que estuvieren en su posesión.</a:t>
            </a:r>
          </a:p>
          <a:p>
            <a:r>
              <a:rPr lang="es-AR" dirty="0"/>
              <a:t>Ordenar medidas de seguridad en el domicilio.</a:t>
            </a:r>
          </a:p>
          <a:p>
            <a:r>
              <a:rPr lang="es-AR" dirty="0"/>
              <a:t>Proveer las medidas conducentes a brindar a quien padece o ejerce violencia, cuando así lo requieran, asistencia médica o psicológica en organismos públicos.</a:t>
            </a:r>
          </a:p>
        </p:txBody>
      </p:sp>
    </p:spTree>
    <p:extLst>
      <p:ext uri="{BB962C8B-B14F-4D97-AF65-F5344CB8AC3E}">
        <p14:creationId xmlns:p14="http://schemas.microsoft.com/office/powerpoint/2010/main" val="2566729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4043" y="1619480"/>
            <a:ext cx="7006728" cy="4990640"/>
          </a:xfrm>
        </p:spPr>
      </p:pic>
    </p:spTree>
    <p:extLst>
      <p:ext uri="{BB962C8B-B14F-4D97-AF65-F5344CB8AC3E}">
        <p14:creationId xmlns:p14="http://schemas.microsoft.com/office/powerpoint/2010/main" val="383813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9111" y="309093"/>
            <a:ext cx="6928834" cy="6375042"/>
          </a:xfrm>
        </p:spPr>
      </p:pic>
    </p:spTree>
    <p:extLst>
      <p:ext uri="{BB962C8B-B14F-4D97-AF65-F5344CB8AC3E}">
        <p14:creationId xmlns:p14="http://schemas.microsoft.com/office/powerpoint/2010/main" val="3072097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176270"/>
            <a:ext cx="8911687" cy="661012"/>
          </a:xfrm>
        </p:spPr>
        <p:txBody>
          <a:bodyPr>
            <a:normAutofit/>
          </a:bodyPr>
          <a:lstStyle/>
          <a:p>
            <a:r>
              <a:rPr lang="es-AR" dirty="0"/>
              <a:t>Art. 3 Características del Proceso</a:t>
            </a:r>
          </a:p>
        </p:txBody>
      </p:sp>
      <p:sp>
        <p:nvSpPr>
          <p:cNvPr id="3" name="Marcador de contenido 2"/>
          <p:cNvSpPr>
            <a:spLocks noGrp="1"/>
          </p:cNvSpPr>
          <p:nvPr>
            <p:ph idx="1"/>
          </p:nvPr>
        </p:nvSpPr>
        <p:spPr>
          <a:xfrm>
            <a:off x="2412694" y="1068636"/>
            <a:ext cx="9496540" cy="5607586"/>
          </a:xfrm>
        </p:spPr>
        <p:txBody>
          <a:bodyPr>
            <a:normAutofit/>
          </a:bodyPr>
          <a:lstStyle/>
          <a:p>
            <a:endParaRPr lang="es-AR" dirty="0"/>
          </a:p>
          <a:p>
            <a:pPr algn="just"/>
            <a:r>
              <a:rPr lang="es-AR" dirty="0"/>
              <a:t>Especialidad en familia y violencia familiar.</a:t>
            </a:r>
          </a:p>
          <a:p>
            <a:pPr algn="just"/>
            <a:r>
              <a:rPr lang="es-AR" dirty="0"/>
              <a:t>Interés superior del niño.</a:t>
            </a:r>
          </a:p>
          <a:p>
            <a:pPr algn="just"/>
            <a:r>
              <a:rPr lang="es-AR" dirty="0"/>
              <a:t>Tutela judicial efectiva: las normas deben facilitar el acceso a justicia.</a:t>
            </a:r>
          </a:p>
          <a:p>
            <a:pPr algn="just"/>
            <a:r>
              <a:rPr lang="es-AR" dirty="0"/>
              <a:t>Participación en el proceso de personas con capacidad restringida y de NNYA. </a:t>
            </a:r>
          </a:p>
          <a:p>
            <a:pPr algn="just"/>
            <a:r>
              <a:rPr lang="es-AR" dirty="0"/>
              <a:t>Prueba: los procesos de familia se rigen por los principios de libertad, amplitud y flexibilidad de la prueba.</a:t>
            </a:r>
          </a:p>
          <a:p>
            <a:pPr algn="just"/>
            <a:r>
              <a:rPr lang="es-AR" dirty="0"/>
              <a:t>Cargas probatorias dinámicas: los parientes y allegados a las partes pueden ser ofrecidos como testigos.</a:t>
            </a:r>
          </a:p>
          <a:p>
            <a:pPr algn="just"/>
            <a:r>
              <a:rPr lang="es-AR" dirty="0"/>
              <a:t>Resolución consensuada de los conflictos.</a:t>
            </a:r>
          </a:p>
          <a:p>
            <a:pPr algn="just"/>
            <a:r>
              <a:rPr lang="es-AR" dirty="0"/>
              <a:t>No se aplica el instituto de caducidad de instancia.</a:t>
            </a:r>
          </a:p>
          <a:p>
            <a:pPr algn="just"/>
            <a:r>
              <a:rPr lang="es-AR" dirty="0"/>
              <a:t>Principio de oralidad e inmediación: el proceso de familia se desarrolla mediante audiencias orales, estando las partes del proceso en contacto personal con el Juez; además, este mantiene contacto directo y comunicación personal con los órganos de prueba (con el Equipo Interdisciplinario del CPF).</a:t>
            </a:r>
          </a:p>
        </p:txBody>
      </p:sp>
    </p:spTree>
    <p:extLst>
      <p:ext uri="{BB962C8B-B14F-4D97-AF65-F5344CB8AC3E}">
        <p14:creationId xmlns:p14="http://schemas.microsoft.com/office/powerpoint/2010/main" val="2653350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92925" y="385590"/>
            <a:ext cx="8915400" cy="6147412"/>
          </a:xfrm>
        </p:spPr>
        <p:txBody>
          <a:bodyPr/>
          <a:lstStyle/>
          <a:p>
            <a:pPr algn="just"/>
            <a:endParaRPr lang="es-AR" dirty="0"/>
          </a:p>
          <a:p>
            <a:pPr algn="just"/>
            <a:r>
              <a:rPr lang="es-AR" dirty="0"/>
              <a:t>Principio de oficiosidad: el impulso procesal será compartido por el Juez/a con las partes en procura de su propio interés.</a:t>
            </a:r>
          </a:p>
          <a:p>
            <a:pPr algn="just"/>
            <a:r>
              <a:rPr lang="es-AR" dirty="0"/>
              <a:t>Principio de Buena Fe y Lealtad Procesal: las partes deben proceder de buena fe y abstenerse de utilizar medios fraudulentos en el proceso.</a:t>
            </a:r>
          </a:p>
          <a:p>
            <a:pPr algn="just"/>
            <a:r>
              <a:rPr lang="es-AR" dirty="0"/>
              <a:t>Principio de Gratuidad.</a:t>
            </a:r>
          </a:p>
          <a:p>
            <a:pPr algn="just"/>
            <a:r>
              <a:rPr lang="es-AR" dirty="0"/>
              <a:t>Acceso limitado al expediente: limitado a las partes, representantes, letrados/as.</a:t>
            </a:r>
          </a:p>
          <a:p>
            <a:pPr algn="just"/>
            <a:r>
              <a:rPr lang="es-AR" dirty="0"/>
              <a:t>Plazos: el plazo para resolver la causa comienza a correr una vez firme el decreto de Autos.</a:t>
            </a:r>
          </a:p>
          <a:p>
            <a:pPr algn="just"/>
            <a:r>
              <a:rPr lang="es-AR" dirty="0"/>
              <a:t>Economía procesal: la Jueza/</a:t>
            </a:r>
            <a:r>
              <a:rPr lang="es-AR" dirty="0" err="1"/>
              <a:t>ez</a:t>
            </a:r>
            <a:r>
              <a:rPr lang="es-AR" dirty="0"/>
              <a:t> arbitran medidas para que el juicio sea diligenciado evitando costos económicos.</a:t>
            </a:r>
          </a:p>
          <a:p>
            <a:pPr algn="just"/>
            <a:r>
              <a:rPr lang="es-AR" dirty="0"/>
              <a:t>Lenguaje: Los actos y resoluciones judiciales deben redactarse de manera sencilla y comprensible.</a:t>
            </a:r>
          </a:p>
          <a:p>
            <a:pPr algn="just"/>
            <a:r>
              <a:rPr lang="es-AR" dirty="0"/>
              <a:t>Aplicación supletoria del Código Procesal Civil y Comercial de la Provincia de San Luis.</a:t>
            </a:r>
          </a:p>
          <a:p>
            <a:endParaRPr lang="es-AR" dirty="0"/>
          </a:p>
        </p:txBody>
      </p:sp>
    </p:spTree>
    <p:extLst>
      <p:ext uri="{BB962C8B-B14F-4D97-AF65-F5344CB8AC3E}">
        <p14:creationId xmlns:p14="http://schemas.microsoft.com/office/powerpoint/2010/main" val="2229513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176270"/>
            <a:ext cx="8911687" cy="1035585"/>
          </a:xfrm>
        </p:spPr>
        <p:txBody>
          <a:bodyPr>
            <a:normAutofit fontScale="90000"/>
          </a:bodyPr>
          <a:lstStyle/>
          <a:p>
            <a:r>
              <a:rPr lang="es-AR" dirty="0"/>
              <a:t>Causas que se tramitan en los Juzgados de Familia, Niñez, Adolescencia y Violencia:</a:t>
            </a:r>
          </a:p>
        </p:txBody>
      </p:sp>
      <p:sp>
        <p:nvSpPr>
          <p:cNvPr id="3" name="Marcador de contenido 2"/>
          <p:cNvSpPr>
            <a:spLocks noGrp="1"/>
          </p:cNvSpPr>
          <p:nvPr>
            <p:ph idx="1"/>
          </p:nvPr>
        </p:nvSpPr>
        <p:spPr>
          <a:xfrm>
            <a:off x="2589212" y="1983036"/>
            <a:ext cx="8915400" cy="4483865"/>
          </a:xfrm>
        </p:spPr>
        <p:txBody>
          <a:bodyPr>
            <a:normAutofit/>
          </a:bodyPr>
          <a:lstStyle/>
          <a:p>
            <a:pPr algn="just"/>
            <a:r>
              <a:rPr lang="es-AR" dirty="0"/>
              <a:t>Acciones derivadas de parentesco, filiación, técnicas de reproducción humana asistida.</a:t>
            </a:r>
          </a:p>
          <a:p>
            <a:pPr algn="just"/>
            <a:r>
              <a:rPr lang="es-AR" dirty="0"/>
              <a:t>Privación de la responsabilidad parental.</a:t>
            </a:r>
          </a:p>
          <a:p>
            <a:pPr algn="just"/>
            <a:r>
              <a:rPr lang="es-AR" dirty="0"/>
              <a:t>Separación Judicial de bienes.</a:t>
            </a:r>
          </a:p>
          <a:p>
            <a:pPr algn="just"/>
            <a:r>
              <a:rPr lang="es-AR" dirty="0"/>
              <a:t>Guarda, tutela.</a:t>
            </a:r>
          </a:p>
          <a:p>
            <a:pPr algn="just"/>
            <a:r>
              <a:rPr lang="es-AR" dirty="0"/>
              <a:t>Procesos de Comunicación.</a:t>
            </a:r>
          </a:p>
          <a:p>
            <a:pPr algn="just"/>
            <a:r>
              <a:rPr lang="es-AR" dirty="0"/>
              <a:t> Cuidado Personal.</a:t>
            </a:r>
          </a:p>
          <a:p>
            <a:pPr algn="just"/>
            <a:r>
              <a:rPr lang="es-AR" dirty="0"/>
              <a:t>Acciones derivadas del régimen de matrimonio, uniones convivenciales.</a:t>
            </a:r>
          </a:p>
          <a:p>
            <a:pPr algn="just"/>
            <a:r>
              <a:rPr lang="es-AR" dirty="0"/>
              <a:t>Acciones derivadas de la inscripción de nacimientos, nombre de las personas, estado civil.</a:t>
            </a:r>
          </a:p>
          <a:p>
            <a:pPr algn="just"/>
            <a:r>
              <a:rPr lang="es-AR" dirty="0"/>
              <a:t>Acciones derivadas de la identidad de género.</a:t>
            </a:r>
          </a:p>
          <a:p>
            <a:endParaRPr lang="es-AR" dirty="0"/>
          </a:p>
          <a:p>
            <a:endParaRPr lang="es-AR" dirty="0"/>
          </a:p>
          <a:p>
            <a:endParaRPr lang="es-AR" dirty="0"/>
          </a:p>
        </p:txBody>
      </p:sp>
    </p:spTree>
    <p:extLst>
      <p:ext uri="{BB962C8B-B14F-4D97-AF65-F5344CB8AC3E}">
        <p14:creationId xmlns:p14="http://schemas.microsoft.com/office/powerpoint/2010/main" val="1070587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649995"/>
            <a:ext cx="8915400" cy="5728771"/>
          </a:xfrm>
        </p:spPr>
        <p:txBody>
          <a:bodyPr/>
          <a:lstStyle/>
          <a:p>
            <a:pPr algn="just"/>
            <a:endParaRPr lang="es-AR" dirty="0"/>
          </a:p>
          <a:p>
            <a:pPr algn="just"/>
            <a:r>
              <a:rPr lang="es-AR" dirty="0"/>
              <a:t>Cuestiones que se susciten con posterioridad al deceso de las personas sobre disponibilidad de su cuerpo o algunos de su órganos.</a:t>
            </a:r>
          </a:p>
          <a:p>
            <a:pPr algn="just"/>
            <a:r>
              <a:rPr lang="es-AR" dirty="0"/>
              <a:t>Medidas urgentes en relaciones de familia, acciones derivadas de la violencia familiar.</a:t>
            </a:r>
          </a:p>
          <a:p>
            <a:pPr algn="just"/>
            <a:r>
              <a:rPr lang="es-AR" dirty="0"/>
              <a:t>Acciones derivadas de la capacidad delas personas humanas y su restricción.</a:t>
            </a:r>
          </a:p>
          <a:p>
            <a:pPr algn="just"/>
            <a:r>
              <a:rPr lang="es-AR" dirty="0"/>
              <a:t>Autorización supletoria para salir del País.</a:t>
            </a:r>
          </a:p>
          <a:p>
            <a:pPr algn="just"/>
            <a:r>
              <a:rPr lang="es-AR" dirty="0"/>
              <a:t>Autorización supletoria para actos de carácter patrimonial entre cónyuges o convivientes.</a:t>
            </a:r>
          </a:p>
          <a:p>
            <a:pPr algn="just"/>
            <a:r>
              <a:rPr lang="es-AR" dirty="0"/>
              <a:t>Divorcio y acciones derivadas del mismo.</a:t>
            </a:r>
          </a:p>
          <a:p>
            <a:pPr algn="just"/>
            <a:r>
              <a:rPr lang="es-AR" dirty="0"/>
              <a:t>Filiación. </a:t>
            </a:r>
          </a:p>
          <a:p>
            <a:pPr algn="just"/>
            <a:r>
              <a:rPr lang="es-AR" dirty="0"/>
              <a:t>Adopción.</a:t>
            </a:r>
          </a:p>
          <a:p>
            <a:pPr algn="just"/>
            <a:r>
              <a:rPr lang="es-AR" dirty="0"/>
              <a:t>Acciones por restitución nacional e internacional de Niñas, Niños y Adolescentes.</a:t>
            </a:r>
          </a:p>
          <a:p>
            <a:pPr algn="just"/>
            <a:endParaRPr lang="es-AR" dirty="0"/>
          </a:p>
          <a:p>
            <a:pPr algn="just"/>
            <a:endParaRPr lang="es-AR" dirty="0"/>
          </a:p>
        </p:txBody>
      </p:sp>
    </p:spTree>
    <p:extLst>
      <p:ext uri="{BB962C8B-B14F-4D97-AF65-F5344CB8AC3E}">
        <p14:creationId xmlns:p14="http://schemas.microsoft.com/office/powerpoint/2010/main" val="3524707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297456"/>
            <a:ext cx="8911687" cy="1090670"/>
          </a:xfrm>
        </p:spPr>
        <p:txBody>
          <a:bodyPr>
            <a:normAutofit fontScale="90000"/>
          </a:bodyPr>
          <a:lstStyle/>
          <a:p>
            <a:r>
              <a:rPr lang="es-AR" dirty="0"/>
              <a:t>Art. 21. Deberes y Atribuciones de las Juezas y Jueces</a:t>
            </a:r>
          </a:p>
        </p:txBody>
      </p:sp>
      <p:sp>
        <p:nvSpPr>
          <p:cNvPr id="3" name="Marcador de contenido 2"/>
          <p:cNvSpPr>
            <a:spLocks noGrp="1"/>
          </p:cNvSpPr>
          <p:nvPr>
            <p:ph idx="1"/>
          </p:nvPr>
        </p:nvSpPr>
        <p:spPr>
          <a:xfrm>
            <a:off x="2589212" y="1608463"/>
            <a:ext cx="8915400" cy="4814371"/>
          </a:xfrm>
        </p:spPr>
        <p:txBody>
          <a:bodyPr>
            <a:normAutofit fontScale="92500" lnSpcReduction="20000"/>
          </a:bodyPr>
          <a:lstStyle/>
          <a:p>
            <a:pPr algn="just"/>
            <a:r>
              <a:rPr lang="es-AR" dirty="0"/>
              <a:t>Ejercer la dirección del proceso y resolver las causas dentro de los plazos fijados.</a:t>
            </a:r>
          </a:p>
          <a:p>
            <a:pPr algn="just"/>
            <a:r>
              <a:rPr lang="es-AR" dirty="0"/>
              <a:t>Incentivar la resolución consensuada del conflicto.</a:t>
            </a:r>
          </a:p>
          <a:p>
            <a:pPr algn="just"/>
            <a:r>
              <a:rPr lang="es-AR" dirty="0"/>
              <a:t>Asumir una actitud dinámica y responsable, respetuosa de la intimidad familiar y autonomía personal.</a:t>
            </a:r>
          </a:p>
          <a:p>
            <a:pPr algn="just"/>
            <a:r>
              <a:rPr lang="es-AR" dirty="0"/>
              <a:t>Sancionar el fraude procesal.</a:t>
            </a:r>
          </a:p>
          <a:p>
            <a:pPr algn="just"/>
            <a:r>
              <a:rPr lang="es-AR" dirty="0"/>
              <a:t>Recurrir al Cuerpo Forense cuando lo considere conveniente.</a:t>
            </a:r>
          </a:p>
          <a:p>
            <a:pPr algn="just"/>
            <a:r>
              <a:rPr lang="es-AR" dirty="0"/>
              <a:t>Disponer medidas de saneamiento.</a:t>
            </a:r>
          </a:p>
          <a:p>
            <a:pPr algn="just"/>
            <a:r>
              <a:rPr lang="es-AR" dirty="0"/>
              <a:t>Informar a los intervinientes en el proceso la finalidad de los actos procesales, derechos y deberes que los asisten.</a:t>
            </a:r>
          </a:p>
          <a:p>
            <a:pPr algn="just"/>
            <a:r>
              <a:rPr lang="es-AR" dirty="0"/>
              <a:t>Escuchar de manera directa a NNYA involucrados, valorar su opinión según la edad y grado de madurez.</a:t>
            </a:r>
          </a:p>
          <a:p>
            <a:pPr algn="just"/>
            <a:r>
              <a:rPr lang="es-AR" dirty="0"/>
              <a:t>Escuchar de manera directa a las personas en relación con su capacidad.</a:t>
            </a:r>
          </a:p>
          <a:p>
            <a:pPr algn="just"/>
            <a:r>
              <a:rPr lang="es-AR" dirty="0"/>
              <a:t>Ordenar realización de estudios y dictámenes.</a:t>
            </a:r>
          </a:p>
          <a:p>
            <a:pPr algn="just"/>
            <a:r>
              <a:rPr lang="es-AR" dirty="0"/>
              <a:t>Disponer la remisión de la causa a Mediación.</a:t>
            </a:r>
          </a:p>
          <a:p>
            <a:pPr algn="just"/>
            <a:r>
              <a:rPr lang="es-AR" dirty="0"/>
              <a:t>Utilizar recursos y medios tecnológicos que considere pertinentes.</a:t>
            </a:r>
          </a:p>
          <a:p>
            <a:endParaRPr lang="es-AR" dirty="0"/>
          </a:p>
          <a:p>
            <a:endParaRPr lang="es-AR" dirty="0"/>
          </a:p>
        </p:txBody>
      </p:sp>
    </p:spTree>
    <p:extLst>
      <p:ext uri="{BB962C8B-B14F-4D97-AF65-F5344CB8AC3E}">
        <p14:creationId xmlns:p14="http://schemas.microsoft.com/office/powerpoint/2010/main" val="152409779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310</TotalTime>
  <Words>2423</Words>
  <Application>Microsoft Office PowerPoint</Application>
  <PresentationFormat>Panorámica</PresentationFormat>
  <Paragraphs>205</Paragraphs>
  <Slides>31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31</vt:i4>
      </vt:variant>
    </vt:vector>
  </HeadingPairs>
  <TitlesOfParts>
    <vt:vector size="36" baseType="lpstr">
      <vt:lpstr>Albertus Extra Bold</vt:lpstr>
      <vt:lpstr>Arial</vt:lpstr>
      <vt:lpstr>Century Gothic</vt:lpstr>
      <vt:lpstr>Wingdings 3</vt:lpstr>
      <vt:lpstr>Espiral</vt:lpstr>
      <vt:lpstr>PRÁCTICAS CÓD. PROCESAL DE FAMILIA          Dr. Carlos Hugo Orozco                           Lic. Haydee Liliana Avila </vt:lpstr>
      <vt:lpstr>Presentación de PowerPoint</vt:lpstr>
      <vt:lpstr>Presentación de PowerPoint</vt:lpstr>
      <vt:lpstr>Presentación de PowerPoint</vt:lpstr>
      <vt:lpstr>Art. 3 Características del Proceso</vt:lpstr>
      <vt:lpstr>Presentación de PowerPoint</vt:lpstr>
      <vt:lpstr>Causas que se tramitan en los Juzgados de Familia, Niñez, Adolescencia y Violencia:</vt:lpstr>
      <vt:lpstr>Presentación de PowerPoint</vt:lpstr>
      <vt:lpstr>Art. 21. Deberes y Atribuciones de las Juezas y Jueces</vt:lpstr>
      <vt:lpstr> Rol actual JUEZ/ JUEZA </vt:lpstr>
      <vt:lpstr>Qué es un expediente…</vt:lpstr>
      <vt:lpstr>Audiencias. Pruebas. Medios de Prueba.</vt:lpstr>
      <vt:lpstr>El CPF constituye un cuerpo técnico de naturaleza y finalidad exclusivamente pericial que funciona bajo la dependencia del Superior Tribunal de Justicia. Su objeto es el auxilio específico a los órganos jurisdiccionales de la Justicia de la Provincia. Es el órgano que incluye, entre otras disciplinas científicas, las de Medicina Legal, Psiquiatría, Pediatría, Psicología, Trabajo Social, Criminalística, dentro de la Justicia Provincial.</vt:lpstr>
      <vt:lpstr>Tipologías tradicionales de familia: </vt:lpstr>
      <vt:lpstr>En nuestra realidad nacional actual podríamos reconocer distintos modelos de familia (Carlos Eroles): </vt:lpstr>
      <vt:lpstr>Continuamos los modelos familiares….</vt:lpstr>
      <vt:lpstr>Problemas Familiares (Carlos Eroles): </vt:lpstr>
      <vt:lpstr> </vt:lpstr>
      <vt:lpstr>Informe social: Es un documento que facilita datos e información referida a la situación de una persona, institución, grupo, problema o hecho, consignando la interpretación, opinión o juicio del T.S. que lo emite.  Debe reunir 3 condiciones…</vt:lpstr>
      <vt:lpstr>Paradigma Socio-Jurídico  de Actuación Forense</vt:lpstr>
      <vt:lpstr>Código Procesal de Familia</vt:lpstr>
      <vt:lpstr>Qué es la violencia…</vt:lpstr>
      <vt:lpstr>Tipos de violencia</vt:lpstr>
      <vt:lpstr>Violencia Física</vt:lpstr>
      <vt:lpstr>Violencia Psicológica</vt:lpstr>
      <vt:lpstr>Violencia Sexual</vt:lpstr>
      <vt:lpstr>Violencia Económica y Patrimonial</vt:lpstr>
      <vt:lpstr>Violencia Simbólica</vt:lpstr>
      <vt:lpstr>Ley 26485 –Ley de Protección Integral a las Mujeres. Modalidades de violencia contra las mujeres</vt:lpstr>
      <vt:lpstr>Ley: 26485. Art. 26 Medidas Preventivas urgentes El Juez puede ordenar: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CODIGO PROCESAL DE FAMILIA</dc:title>
  <dc:creator>CPF</dc:creator>
  <cp:lastModifiedBy>Usuario</cp:lastModifiedBy>
  <cp:revision>43</cp:revision>
  <dcterms:created xsi:type="dcterms:W3CDTF">2022-08-01T13:15:17Z</dcterms:created>
  <dcterms:modified xsi:type="dcterms:W3CDTF">2022-08-19T11:53:34Z</dcterms:modified>
</cp:coreProperties>
</file>